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92"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1bdfc81a4a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bdfc81a4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b3e13a5f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b3e13a5f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b3e13a5f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b3e13a5f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b3e13a5ff_0_2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highlight>
                <a:srgbClr val="FFFFFF"/>
              </a:highlight>
            </a:endParaRPr>
          </a:p>
        </p:txBody>
      </p:sp>
      <p:sp>
        <p:nvSpPr>
          <p:cNvPr id="289" name="Google Shape;289;g5b3e13a5ff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b3e13a5f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b3e13a5f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5764d54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5764d54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b3e13a5f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b3e13a5f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b3e13a5f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b3e13a5f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b3e13a5f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b3e13a5f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b3e13a5f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b3e13a5f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b3e13a5f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b3e13a5f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b78bec6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b78bec6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b3e13a5ff_0_4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355" name="Google Shape;355;g5b3e13a5ff_0_4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5640be41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5640be41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5640be4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5640be4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5640be41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81" name="Google Shape;381;g75640be419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5640be41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75640be419_0_4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5640be41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75640be419_0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5640be419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75640be419_0_4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5640be419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75640be419_0_5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5640be41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5640be41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b813912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b813912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acbcd20d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cbcd20d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5640be4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5640be4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b7a1e6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b7a1e6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3e13a5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b3e13a5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b3e13a5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b3e13a5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b3e13a5f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b3e13a5f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b78bec6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b78bec6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b3e13a5f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b3e13a5f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11" name="Google Shape;11;p2"/>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 name="Google Shape;12;p2"/>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13" name="Google Shape;13;p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bg>
      <p:bgPr>
        <a:solidFill>
          <a:srgbClr val="2D3D4A"/>
        </a:solidFill>
      </p:bgPr>
    </p:bg>
    <p:spTree>
      <p:nvGrpSpPr>
        <p:cNvPr id="51" name="Shape 51"/>
        <p:cNvGrpSpPr/>
        <p:nvPr/>
      </p:nvGrpSpPr>
      <p:grpSpPr>
        <a:xfrm>
          <a:off x="0" y="0"/>
          <a:ext cx="0" cy="0"/>
          <a:chOff x="0" y="0"/>
          <a:chExt cx="0" cy="0"/>
        </a:xfrm>
      </p:grpSpPr>
      <p:sp>
        <p:nvSpPr>
          <p:cNvPr id="52" name="Google Shape;52;p11"/>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3" name="Google Shape;53;p1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Demo">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56" name="Google Shape;56;p12"/>
          <p:cNvSpPr txBox="1"/>
          <p:nvPr>
            <p:ph idx="1" type="body"/>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7" name="Google Shape;57;p1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Dark">
  <p:cSld name="Logo A Dark">
    <p:spTree>
      <p:nvGrpSpPr>
        <p:cNvPr id="58" name="Shape 58"/>
        <p:cNvGrpSpPr/>
        <p:nvPr/>
      </p:nvGrpSpPr>
      <p:grpSpPr>
        <a:xfrm>
          <a:off x="0" y="0"/>
          <a:ext cx="0" cy="0"/>
          <a:chOff x="0" y="0"/>
          <a:chExt cx="0" cy="0"/>
        </a:xfrm>
      </p:grpSpPr>
      <p:sp>
        <p:nvSpPr>
          <p:cNvPr id="59" name="Google Shape;59;p13"/>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60" name="Google Shape;60;p13"/>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61" name="Google Shape;61;p13"/>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2" name="Google Shape;62;p1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Light">
  <p:cSld name="Logo A Light">
    <p:bg>
      <p:bgPr>
        <a:solidFill>
          <a:srgbClr val="02B3E4"/>
        </a:solidFill>
      </p:bgPr>
    </p:bg>
    <p:spTree>
      <p:nvGrpSpPr>
        <p:cNvPr id="63" name="Shape 63"/>
        <p:cNvGrpSpPr/>
        <p:nvPr/>
      </p:nvGrpSpPr>
      <p:grpSpPr>
        <a:xfrm>
          <a:off x="0" y="0"/>
          <a:ext cx="0" cy="0"/>
          <a:chOff x="0" y="0"/>
          <a:chExt cx="0" cy="0"/>
        </a:xfrm>
      </p:grpSpPr>
      <p:sp>
        <p:nvSpPr>
          <p:cNvPr id="64" name="Google Shape;64;p14"/>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65" name="Google Shape;65;p14"/>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66" name="Google Shape;66;p14"/>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7" name="Google Shape;67;p1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Dark">
  <p:cSld name="Logo B Dark">
    <p:spTree>
      <p:nvGrpSpPr>
        <p:cNvPr id="68" name="Shape 68"/>
        <p:cNvGrpSpPr/>
        <p:nvPr/>
      </p:nvGrpSpPr>
      <p:grpSpPr>
        <a:xfrm>
          <a:off x="0" y="0"/>
          <a:ext cx="0" cy="0"/>
          <a:chOff x="0" y="0"/>
          <a:chExt cx="0" cy="0"/>
        </a:xfrm>
      </p:grpSpPr>
      <p:sp>
        <p:nvSpPr>
          <p:cNvPr id="69" name="Google Shape;69;p15"/>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70" name="Google Shape;70;p15"/>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71" name="Google Shape;71;p15"/>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72" name="Google Shape;72;p1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Light">
  <p:cSld name="Logo B Light">
    <p:bg>
      <p:bgPr>
        <a:solidFill>
          <a:srgbClr val="02B3E4"/>
        </a:solidFill>
      </p:bgPr>
    </p:bg>
    <p:spTree>
      <p:nvGrpSpPr>
        <p:cNvPr id="73" name="Shape 73"/>
        <p:cNvGrpSpPr/>
        <p:nvPr/>
      </p:nvGrpSpPr>
      <p:grpSpPr>
        <a:xfrm>
          <a:off x="0" y="0"/>
          <a:ext cx="0" cy="0"/>
          <a:chOff x="0" y="0"/>
          <a:chExt cx="0" cy="0"/>
        </a:xfrm>
      </p:grpSpPr>
      <p:sp>
        <p:nvSpPr>
          <p:cNvPr id="74" name="Google Shape;74;p16"/>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75" name="Google Shape;75;p16"/>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76" name="Google Shape;76;p16"/>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77" name="Google Shape;77;p1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rgbClr val="FFFFFF"/>
        </a:solidFill>
      </p:bgPr>
    </p:bg>
    <p:spTree>
      <p:nvGrpSpPr>
        <p:cNvPr id="78" name="Shape 78"/>
        <p:cNvGrpSpPr/>
        <p:nvPr/>
      </p:nvGrpSpPr>
      <p:grpSpPr>
        <a:xfrm>
          <a:off x="0" y="0"/>
          <a:ext cx="0" cy="0"/>
          <a:chOff x="0" y="0"/>
          <a:chExt cx="0" cy="0"/>
        </a:xfrm>
      </p:grpSpPr>
      <p:sp>
        <p:nvSpPr>
          <p:cNvPr id="79" name="Google Shape;79;p1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p:spTree>
      <p:nvGrpSpPr>
        <p:cNvPr id="80" name="Shape 80"/>
        <p:cNvGrpSpPr/>
        <p:nvPr/>
      </p:nvGrpSpPr>
      <p:grpSpPr>
        <a:xfrm>
          <a:off x="0" y="0"/>
          <a:ext cx="0" cy="0"/>
          <a:chOff x="0" y="0"/>
          <a:chExt cx="0" cy="0"/>
        </a:xfrm>
      </p:grpSpPr>
      <p:sp>
        <p:nvSpPr>
          <p:cNvPr id="81" name="Google Shape;81;p18"/>
          <p:cNvSpPr txBox="1"/>
          <p:nvPr>
            <p:ph type="title"/>
          </p:nvPr>
        </p:nvSpPr>
        <p:spPr>
          <a:xfrm>
            <a:off x="355656" y="66405"/>
            <a:ext cx="8544600" cy="8610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rgbClr val="35434E"/>
              </a:buClr>
              <a:buSzPts val="6000"/>
              <a:buFont typeface="Amatic SC"/>
              <a:buNone/>
              <a:defRPr b="0" sz="6000">
                <a:solidFill>
                  <a:srgbClr val="35434E"/>
                </a:solidFill>
                <a:latin typeface="Amatic SC"/>
                <a:ea typeface="Amatic SC"/>
                <a:cs typeface="Amatic SC"/>
                <a:sym typeface="Amatic SC"/>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82" name="Google Shape;82;p18"/>
          <p:cNvSpPr txBox="1"/>
          <p:nvPr>
            <p:ph idx="12" type="sldNum"/>
          </p:nvPr>
        </p:nvSpPr>
        <p:spPr>
          <a:xfrm>
            <a:off x="8556784" y="4749851"/>
            <a:ext cx="548700" cy="393900"/>
          </a:xfrm>
          <a:prstGeom prst="rect">
            <a:avLst/>
          </a:prstGeom>
        </p:spPr>
        <p:txBody>
          <a:bodyPr anchorCtr="0" anchor="t" bIns="19050" lIns="19050" spcFirstLastPara="1" rIns="19050" wrap="square" tIns="19050">
            <a:noAutofit/>
          </a:bodyPr>
          <a:lstStyle>
            <a:lvl1pPr lvl="0" rtl="0" algn="r">
              <a:buNone/>
              <a:defRPr sz="1100">
                <a:solidFill>
                  <a:srgbClr val="9CBDD8"/>
                </a:solidFill>
              </a:defRPr>
            </a:lvl1pPr>
            <a:lvl2pPr lvl="1" rtl="0" algn="r">
              <a:buNone/>
              <a:defRPr sz="1100">
                <a:solidFill>
                  <a:srgbClr val="9CBDD8"/>
                </a:solidFill>
              </a:defRPr>
            </a:lvl2pPr>
            <a:lvl3pPr lvl="2" rtl="0" algn="r">
              <a:buNone/>
              <a:defRPr sz="1100">
                <a:solidFill>
                  <a:srgbClr val="9CBDD8"/>
                </a:solidFill>
              </a:defRPr>
            </a:lvl3pPr>
            <a:lvl4pPr lvl="3" rtl="0" algn="r">
              <a:buNone/>
              <a:defRPr sz="1100">
                <a:solidFill>
                  <a:srgbClr val="9CBDD8"/>
                </a:solidFill>
              </a:defRPr>
            </a:lvl4pPr>
            <a:lvl5pPr lvl="4" rtl="0" algn="r">
              <a:buNone/>
              <a:defRPr sz="1100">
                <a:solidFill>
                  <a:srgbClr val="9CBDD8"/>
                </a:solidFill>
              </a:defRPr>
            </a:lvl5pPr>
            <a:lvl6pPr lvl="5" rtl="0" algn="r">
              <a:buNone/>
              <a:defRPr sz="1100">
                <a:solidFill>
                  <a:srgbClr val="9CBDD8"/>
                </a:solidFill>
              </a:defRPr>
            </a:lvl6pPr>
            <a:lvl7pPr lvl="6" rtl="0" algn="r">
              <a:buNone/>
              <a:defRPr sz="1100">
                <a:solidFill>
                  <a:srgbClr val="9CBDD8"/>
                </a:solidFill>
              </a:defRPr>
            </a:lvl7pPr>
            <a:lvl8pPr lvl="7" rtl="0" algn="r">
              <a:buNone/>
              <a:defRPr sz="1100">
                <a:solidFill>
                  <a:srgbClr val="9CBDD8"/>
                </a:solidFill>
              </a:defRPr>
            </a:lvl8pPr>
            <a:lvl9pPr lvl="8" rtl="0" algn="r">
              <a:buNone/>
              <a:defRPr sz="1100">
                <a:solidFill>
                  <a:srgbClr val="9CBDD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83" name="Shape 83"/>
        <p:cNvGrpSpPr/>
        <p:nvPr/>
      </p:nvGrpSpPr>
      <p:grpSpPr>
        <a:xfrm>
          <a:off x="0" y="0"/>
          <a:ext cx="0" cy="0"/>
          <a:chOff x="0" y="0"/>
          <a:chExt cx="0" cy="0"/>
        </a:xfrm>
      </p:grpSpPr>
      <p:sp>
        <p:nvSpPr>
          <p:cNvPr id="84" name="Google Shape;84;p19"/>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9"/>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86" name="Google Shape;86;p19"/>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87" name="Shape 87"/>
        <p:cNvGrpSpPr/>
        <p:nvPr/>
      </p:nvGrpSpPr>
      <p:grpSpPr>
        <a:xfrm>
          <a:off x="0" y="0"/>
          <a:ext cx="0" cy="0"/>
          <a:chOff x="0" y="0"/>
          <a:chExt cx="0" cy="0"/>
        </a:xfrm>
      </p:grpSpPr>
      <p:sp>
        <p:nvSpPr>
          <p:cNvPr id="88" name="Google Shape;88;p20"/>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 name="Google Shape;89;p20"/>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0" name="Google Shape;90;p20"/>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 name="Google Shape;16;p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91" name="Shape 91"/>
        <p:cNvGrpSpPr/>
        <p:nvPr/>
      </p:nvGrpSpPr>
      <p:grpSpPr>
        <a:xfrm>
          <a:off x="0" y="0"/>
          <a:ext cx="0" cy="0"/>
          <a:chOff x="0" y="0"/>
          <a:chExt cx="0" cy="0"/>
        </a:xfrm>
      </p:grpSpPr>
      <p:sp>
        <p:nvSpPr>
          <p:cNvPr id="92" name="Google Shape;92;p21"/>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21"/>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4" name="Google Shape;94;p21"/>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95" name="Shape 95"/>
        <p:cNvGrpSpPr/>
        <p:nvPr/>
      </p:nvGrpSpPr>
      <p:grpSpPr>
        <a:xfrm>
          <a:off x="0" y="0"/>
          <a:ext cx="0" cy="0"/>
          <a:chOff x="0" y="0"/>
          <a:chExt cx="0" cy="0"/>
        </a:xfrm>
      </p:grpSpPr>
      <p:sp>
        <p:nvSpPr>
          <p:cNvPr id="96" name="Google Shape;96;p22"/>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22"/>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8" name="Google Shape;98;p22"/>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99" name="Shape 99"/>
        <p:cNvGrpSpPr/>
        <p:nvPr/>
      </p:nvGrpSpPr>
      <p:grpSpPr>
        <a:xfrm>
          <a:off x="0" y="0"/>
          <a:ext cx="0" cy="0"/>
          <a:chOff x="0" y="0"/>
          <a:chExt cx="0" cy="0"/>
        </a:xfrm>
      </p:grpSpPr>
      <p:sp>
        <p:nvSpPr>
          <p:cNvPr id="100" name="Google Shape;100;p23"/>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1" name="Google Shape;101;p23"/>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3" name="Shape 103"/>
        <p:cNvGrpSpPr/>
        <p:nvPr/>
      </p:nvGrpSpPr>
      <p:grpSpPr>
        <a:xfrm>
          <a:off x="0" y="0"/>
          <a:ext cx="0" cy="0"/>
          <a:chOff x="0" y="0"/>
          <a:chExt cx="0" cy="0"/>
        </a:xfrm>
      </p:grpSpPr>
      <p:sp>
        <p:nvSpPr>
          <p:cNvPr id="104" name="Google Shape;104;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5" name="Google Shape;105;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400"/>
              <a:buNone/>
              <a:defRPr/>
            </a:lvl1pPr>
            <a:lvl2pPr indent="-228600" lvl="1" marL="914400" rtl="0" algn="l">
              <a:lnSpc>
                <a:spcPct val="90000"/>
              </a:lnSpc>
              <a:spcBef>
                <a:spcPts val="400"/>
              </a:spcBef>
              <a:spcAft>
                <a:spcPts val="0"/>
              </a:spcAft>
              <a:buClr>
                <a:schemeClr val="lt1"/>
              </a:buClr>
              <a:buSzPts val="1400"/>
              <a:buNone/>
              <a:defRPr/>
            </a:lvl2pPr>
            <a:lvl3pPr indent="-228600" lvl="2" marL="1371600" rtl="0" algn="l">
              <a:lnSpc>
                <a:spcPct val="90000"/>
              </a:lnSpc>
              <a:spcBef>
                <a:spcPts val="400"/>
              </a:spcBef>
              <a:spcAft>
                <a:spcPts val="0"/>
              </a:spcAft>
              <a:buClr>
                <a:schemeClr val="lt1"/>
              </a:buClr>
              <a:buSzPts val="1400"/>
              <a:buNone/>
              <a:defRPr/>
            </a:lvl3pPr>
            <a:lvl4pPr indent="-228600" lvl="3" marL="1828800" rtl="0" algn="l">
              <a:lnSpc>
                <a:spcPct val="90000"/>
              </a:lnSpc>
              <a:spcBef>
                <a:spcPts val="400"/>
              </a:spcBef>
              <a:spcAft>
                <a:spcPts val="0"/>
              </a:spcAft>
              <a:buClr>
                <a:schemeClr val="lt1"/>
              </a:buClr>
              <a:buSzPts val="1400"/>
              <a:buNone/>
              <a:defRPr/>
            </a:lvl4pPr>
            <a:lvl5pPr indent="-228600" lvl="4" marL="2286000" rtl="0" algn="l">
              <a:lnSpc>
                <a:spcPct val="90000"/>
              </a:lnSpc>
              <a:spcBef>
                <a:spcPts val="400"/>
              </a:spcBef>
              <a:spcAft>
                <a:spcPts val="0"/>
              </a:spcAft>
              <a:buClr>
                <a:schemeClr val="lt1"/>
              </a:buClr>
              <a:buSzPts val="1400"/>
              <a:buNone/>
              <a:defRPr/>
            </a:lvl5pPr>
            <a:lvl6pPr indent="-228600" lvl="5" marL="2743200" rtl="0" algn="l">
              <a:lnSpc>
                <a:spcPct val="90000"/>
              </a:lnSpc>
              <a:spcBef>
                <a:spcPts val="400"/>
              </a:spcBef>
              <a:spcAft>
                <a:spcPts val="0"/>
              </a:spcAft>
              <a:buClr>
                <a:schemeClr val="lt1"/>
              </a:buClr>
              <a:buSzPts val="1400"/>
              <a:buNone/>
              <a:defRPr/>
            </a:lvl6pPr>
            <a:lvl7pPr indent="-228600" lvl="6" marL="3200400" rtl="0" algn="l">
              <a:lnSpc>
                <a:spcPct val="90000"/>
              </a:lnSpc>
              <a:spcBef>
                <a:spcPts val="400"/>
              </a:spcBef>
              <a:spcAft>
                <a:spcPts val="0"/>
              </a:spcAft>
              <a:buClr>
                <a:schemeClr val="lt1"/>
              </a:buClr>
              <a:buSzPts val="1400"/>
              <a:buNone/>
              <a:defRPr/>
            </a:lvl7pPr>
            <a:lvl8pPr indent="-228600" lvl="7" marL="3657600" rtl="0" algn="l">
              <a:lnSpc>
                <a:spcPct val="90000"/>
              </a:lnSpc>
              <a:spcBef>
                <a:spcPts val="400"/>
              </a:spcBef>
              <a:spcAft>
                <a:spcPts val="0"/>
              </a:spcAft>
              <a:buClr>
                <a:schemeClr val="lt1"/>
              </a:buClr>
              <a:buSzPts val="1400"/>
              <a:buNone/>
              <a:defRPr/>
            </a:lvl8pPr>
            <a:lvl9pPr indent="-228600" lvl="8" marL="4114800" rtl="0" algn="l">
              <a:lnSpc>
                <a:spcPct val="90000"/>
              </a:lnSpc>
              <a:spcBef>
                <a:spcPts val="400"/>
              </a:spcBef>
              <a:spcAft>
                <a:spcPts val="0"/>
              </a:spcAft>
              <a:buClr>
                <a:schemeClr val="lt1"/>
              </a:buClr>
              <a:buSzPts val="1400"/>
              <a:buNone/>
              <a:defRPr/>
            </a:lvl9pPr>
          </a:lstStyle>
          <a:p/>
        </p:txBody>
      </p:sp>
      <p:sp>
        <p:nvSpPr>
          <p:cNvPr id="106" name="Google Shape;10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7" name="Google Shape;10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8" name="Google Shape;10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13" name="Shape 113"/>
        <p:cNvGrpSpPr/>
        <p:nvPr/>
      </p:nvGrpSpPr>
      <p:grpSpPr>
        <a:xfrm>
          <a:off x="0" y="0"/>
          <a:ext cx="0" cy="0"/>
          <a:chOff x="0" y="0"/>
          <a:chExt cx="0" cy="0"/>
        </a:xfrm>
      </p:grpSpPr>
      <p:sp>
        <p:nvSpPr>
          <p:cNvPr id="114" name="Google Shape;114;p26"/>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15" name="Google Shape;115;p26"/>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16" name="Google Shape;116;p2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pic>
        <p:nvPicPr>
          <p:cNvPr descr="480-white.png" id="117" name="Google Shape;117;p26"/>
          <p:cNvPicPr preferRelativeResize="0"/>
          <p:nvPr/>
        </p:nvPicPr>
        <p:blipFill rotWithShape="1">
          <a:blip r:embed="rId2">
            <a:alphaModFix/>
          </a:blip>
          <a:srcRect b="31851" l="11523" r="11500" t="30947"/>
          <a:stretch/>
        </p:blipFill>
        <p:spPr>
          <a:xfrm>
            <a:off x="457200" y="4500000"/>
            <a:ext cx="2123623" cy="403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LOR">
  <p:cSld name="CUSTOM">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7"/>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02B3E4"/>
              </a:buClr>
              <a:buSzPts val="500"/>
              <a:buFont typeface="Open Sans"/>
              <a:buNone/>
              <a:defRPr b="0" i="0" sz="24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20" name="Google Shape;120;p27"/>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type="tx">
  <p:cSld name="TITLE_AND_BODY">
    <p:spTree>
      <p:nvGrpSpPr>
        <p:cNvPr id="121" name="Shape 121"/>
        <p:cNvGrpSpPr/>
        <p:nvPr/>
      </p:nvGrpSpPr>
      <p:grpSpPr>
        <a:xfrm>
          <a:off x="0" y="0"/>
          <a:ext cx="0" cy="0"/>
          <a:chOff x="0" y="0"/>
          <a:chExt cx="0" cy="0"/>
        </a:xfrm>
      </p:grpSpPr>
      <p:sp>
        <p:nvSpPr>
          <p:cNvPr id="122" name="Google Shape;122;p28"/>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2pPr>
            <a:lvl3pPr indent="177800" lvl="2"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3pPr>
            <a:lvl4pPr indent="254000" lvl="3"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4pPr>
            <a:lvl5pPr indent="342900" lvl="4"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5pPr>
            <a:lvl6pPr indent="431800" lvl="5"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6pPr>
            <a:lvl7pPr indent="520700" lvl="6"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7pPr>
            <a:lvl8pPr indent="596900" lvl="7"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8pPr>
            <a:lvl9pPr indent="685800" lvl="8"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9pPr>
          </a:lstStyle>
          <a:p/>
        </p:txBody>
      </p:sp>
      <p:sp>
        <p:nvSpPr>
          <p:cNvPr id="123" name="Google Shape;123;p2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solidFill>
          <a:srgbClr val="FFFFFF"/>
        </a:solidFill>
      </p:bgPr>
    </p:bg>
    <p:spTree>
      <p:nvGrpSpPr>
        <p:cNvPr id="124" name="Shape 124"/>
        <p:cNvGrpSpPr/>
        <p:nvPr/>
      </p:nvGrpSpPr>
      <p:grpSpPr>
        <a:xfrm>
          <a:off x="0" y="0"/>
          <a:ext cx="0" cy="0"/>
          <a:chOff x="0" y="0"/>
          <a:chExt cx="0" cy="0"/>
        </a:xfrm>
      </p:grpSpPr>
      <p:sp>
        <p:nvSpPr>
          <p:cNvPr id="125" name="Google Shape;125;p29"/>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26" name="Google Shape;126;p29"/>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27" name="Google Shape;127;p29"/>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8" name="Google Shape;128;p29"/>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129" name="Google Shape;129;p29"/>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p:cSld name="Segue with Subtitle">
    <p:spTree>
      <p:nvGrpSpPr>
        <p:cNvPr id="130" name="Shape 130"/>
        <p:cNvGrpSpPr/>
        <p:nvPr/>
      </p:nvGrpSpPr>
      <p:grpSpPr>
        <a:xfrm>
          <a:off x="0" y="0"/>
          <a:ext cx="0" cy="0"/>
          <a:chOff x="0" y="0"/>
          <a:chExt cx="0" cy="0"/>
        </a:xfrm>
      </p:grpSpPr>
      <p:sp>
        <p:nvSpPr>
          <p:cNvPr id="131" name="Google Shape;131;p30"/>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SzPts val="500"/>
              <a:buFont typeface="Open Sans"/>
              <a:buNone/>
              <a:defRPr b="0" i="0" sz="4500" u="none" cap="none" strike="noStrike">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32" name="Google Shape;132;p30"/>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33" name="Google Shape;133;p3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Light">
  <p:cSld name="Segue with Subtitle Light">
    <p:bg>
      <p:bgPr>
        <a:solidFill>
          <a:srgbClr val="02B3E4"/>
        </a:solidFill>
      </p:bgPr>
    </p:bg>
    <p:spTree>
      <p:nvGrpSpPr>
        <p:cNvPr id="134" name="Shape 134"/>
        <p:cNvGrpSpPr/>
        <p:nvPr/>
      </p:nvGrpSpPr>
      <p:grpSpPr>
        <a:xfrm>
          <a:off x="0" y="0"/>
          <a:ext cx="0" cy="0"/>
          <a:chOff x="0" y="0"/>
          <a:chExt cx="0" cy="0"/>
        </a:xfrm>
      </p:grpSpPr>
      <p:sp>
        <p:nvSpPr>
          <p:cNvPr id="135" name="Google Shape;135;p3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36" name="Google Shape;136;p31"/>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37" name="Google Shape;137;p3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solidFill>
          <a:srgbClr val="FFFFFF"/>
        </a:solidFill>
      </p:bgPr>
    </p:bg>
    <p:spTree>
      <p:nvGrpSpPr>
        <p:cNvPr id="17" name="Shape 17"/>
        <p:cNvGrpSpPr/>
        <p:nvPr/>
      </p:nvGrpSpPr>
      <p:grpSpPr>
        <a:xfrm>
          <a:off x="0" y="0"/>
          <a:ext cx="0" cy="0"/>
          <a:chOff x="0" y="0"/>
          <a:chExt cx="0" cy="0"/>
        </a:xfrm>
      </p:grpSpPr>
      <p:sp>
        <p:nvSpPr>
          <p:cNvPr id="18" name="Google Shape;18;p4"/>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9" name="Google Shape;19;p4"/>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0" name="Google Shape;20;p4"/>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1" name="Google Shape;21;p4"/>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22" name="Google Shape;22;p4"/>
          <p:cNvSpPr txBox="1"/>
          <p:nvPr>
            <p:ph idx="3" type="body"/>
          </p:nvPr>
        </p:nvSpPr>
        <p:spPr>
          <a:xfrm>
            <a:off x="457200" y="1715877"/>
            <a:ext cx="8229600" cy="28578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Segue with Subtitle Light 1">
  <p:cSld name="Segue with Subtitle Light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2"/>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40" name="Google Shape;140;p32"/>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41" name="Google Shape;141;p3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Segue with Subtitle Light 2">
  <p:cSld name="Segue with Subtitle Light_1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3"/>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44" name="Google Shape;144;p33"/>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45" name="Google Shape;145;p3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Light">
  <p:cSld name="Segue Light">
    <p:bg>
      <p:bgPr>
        <a:solidFill>
          <a:srgbClr val="02B3E4"/>
        </a:solidFill>
      </p:bgPr>
    </p:bg>
    <p:spTree>
      <p:nvGrpSpPr>
        <p:cNvPr id="146" name="Shape 146"/>
        <p:cNvGrpSpPr/>
        <p:nvPr/>
      </p:nvGrpSpPr>
      <p:grpSpPr>
        <a:xfrm>
          <a:off x="0" y="0"/>
          <a:ext cx="0" cy="0"/>
          <a:chOff x="0" y="0"/>
          <a:chExt cx="0" cy="0"/>
        </a:xfrm>
      </p:grpSpPr>
      <p:sp>
        <p:nvSpPr>
          <p:cNvPr id="147" name="Google Shape;147;p34"/>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48" name="Google Shape;148;p3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Segue Light 1">
  <p:cSld name="Segue Light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1" name="Google Shape;151;p3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Segue Light 2">
  <p:cSld name="Segue Light_1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6"/>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4" name="Google Shape;154;p3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FFFFFF"/>
        </a:solidFill>
      </p:bgPr>
    </p:bg>
    <p:spTree>
      <p:nvGrpSpPr>
        <p:cNvPr id="155" name="Shape 155"/>
        <p:cNvGrpSpPr/>
        <p:nvPr/>
      </p:nvGrpSpPr>
      <p:grpSpPr>
        <a:xfrm>
          <a:off x="0" y="0"/>
          <a:ext cx="0" cy="0"/>
          <a:chOff x="0" y="0"/>
          <a:chExt cx="0" cy="0"/>
        </a:xfrm>
      </p:grpSpPr>
      <p:sp>
        <p:nvSpPr>
          <p:cNvPr id="156" name="Google Shape;156;p37"/>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indent="-152400" lvl="0" marL="152400" marR="0" rtl="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57" name="Google Shape;157;p37"/>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58" name="Google Shape;158;p3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p:cSld name="Title with Content">
    <p:bg>
      <p:bgPr>
        <a:solidFill>
          <a:srgbClr val="FFFFFF"/>
        </a:solidFill>
      </p:bgPr>
    </p:bg>
    <p:spTree>
      <p:nvGrpSpPr>
        <p:cNvPr id="159" name="Shape 159"/>
        <p:cNvGrpSpPr/>
        <p:nvPr/>
      </p:nvGrpSpPr>
      <p:grpSpPr>
        <a:xfrm>
          <a:off x="0" y="0"/>
          <a:ext cx="0" cy="0"/>
          <a:chOff x="0" y="0"/>
          <a:chExt cx="0" cy="0"/>
        </a:xfrm>
      </p:grpSpPr>
      <p:sp>
        <p:nvSpPr>
          <p:cNvPr id="160" name="Google Shape;160;p38"/>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1" name="Google Shape;161;p38"/>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2" name="Google Shape;162;p38"/>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3" name="Google Shape;163;p38"/>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4" name="Google Shape;164;p38"/>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amp; Image">
  <p:cSld name="Title with Content &amp; Image">
    <p:bg>
      <p:bgPr>
        <a:solidFill>
          <a:srgbClr val="FFFFFF"/>
        </a:solidFill>
      </p:bgPr>
    </p:bg>
    <p:spTree>
      <p:nvGrpSpPr>
        <p:cNvPr id="165" name="Shape 165"/>
        <p:cNvGrpSpPr/>
        <p:nvPr/>
      </p:nvGrpSpPr>
      <p:grpSpPr>
        <a:xfrm>
          <a:off x="0" y="0"/>
          <a:ext cx="0" cy="0"/>
          <a:chOff x="0" y="0"/>
          <a:chExt cx="0" cy="0"/>
        </a:xfrm>
      </p:grpSpPr>
      <p:sp>
        <p:nvSpPr>
          <p:cNvPr id="166" name="Google Shape;166;p39"/>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7" name="Google Shape;167;p39"/>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8" name="Google Shape;168;p39"/>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9" name="Google Shape;169;p39"/>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0" name="Google Shape;170;p39"/>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171" name="Google Shape;171;p39"/>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bg>
      <p:bgPr>
        <a:solidFill>
          <a:srgbClr val="2D3D4A"/>
        </a:solidFill>
      </p:bgPr>
    </p:bg>
    <p:spTree>
      <p:nvGrpSpPr>
        <p:cNvPr id="172" name="Shape 172"/>
        <p:cNvGrpSpPr/>
        <p:nvPr/>
      </p:nvGrpSpPr>
      <p:grpSpPr>
        <a:xfrm>
          <a:off x="0" y="0"/>
          <a:ext cx="0" cy="0"/>
          <a:chOff x="0" y="0"/>
          <a:chExt cx="0" cy="0"/>
        </a:xfrm>
      </p:grpSpPr>
      <p:sp>
        <p:nvSpPr>
          <p:cNvPr id="173" name="Google Shape;173;p40"/>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4" name="Google Shape;174;p4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Demo">
    <p:spTree>
      <p:nvGrpSpPr>
        <p:cNvPr id="175" name="Shape 175"/>
        <p:cNvGrpSpPr/>
        <p:nvPr/>
      </p:nvGrpSpPr>
      <p:grpSpPr>
        <a:xfrm>
          <a:off x="0" y="0"/>
          <a:ext cx="0" cy="0"/>
          <a:chOff x="0" y="0"/>
          <a:chExt cx="0" cy="0"/>
        </a:xfrm>
      </p:grpSpPr>
      <p:pic>
        <p:nvPicPr>
          <p:cNvPr id="176" name="Google Shape;176;p41"/>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177" name="Google Shape;177;p41"/>
          <p:cNvSpPr txBox="1"/>
          <p:nvPr>
            <p:ph idx="1" type="body"/>
          </p:nvPr>
        </p:nvSpPr>
        <p:spPr>
          <a:xfrm>
            <a:off x="457200" y="1295400"/>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8" name="Google Shape;178;p4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p:cSld name="Segue with Subtitle">
    <p:spTree>
      <p:nvGrpSpPr>
        <p:cNvPr id="23" name="Shape 23"/>
        <p:cNvGrpSpPr/>
        <p:nvPr/>
      </p:nvGrpSpPr>
      <p:grpSpPr>
        <a:xfrm>
          <a:off x="0" y="0"/>
          <a:ext cx="0" cy="0"/>
          <a:chOff x="0" y="0"/>
          <a:chExt cx="0" cy="0"/>
        </a:xfrm>
      </p:grpSpPr>
      <p:sp>
        <p:nvSpPr>
          <p:cNvPr id="24" name="Google Shape;24;p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5" name="Google Shape;25;p5"/>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6" name="Google Shape;26;p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Dark">
  <p:cSld name="Logo A Dark">
    <p:bg>
      <p:bgPr>
        <a:solidFill>
          <a:srgbClr val="2E3D49"/>
        </a:solidFill>
      </p:bgPr>
    </p:bg>
    <p:spTree>
      <p:nvGrpSpPr>
        <p:cNvPr id="179" name="Shape 179"/>
        <p:cNvGrpSpPr/>
        <p:nvPr/>
      </p:nvGrpSpPr>
      <p:grpSpPr>
        <a:xfrm>
          <a:off x="0" y="0"/>
          <a:ext cx="0" cy="0"/>
          <a:chOff x="0" y="0"/>
          <a:chExt cx="0" cy="0"/>
        </a:xfrm>
      </p:grpSpPr>
      <p:sp>
        <p:nvSpPr>
          <p:cNvPr id="180" name="Google Shape;180;p42"/>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181" name="Google Shape;181;p42"/>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182" name="Google Shape;182;p42"/>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183" name="Google Shape;183;p4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Light">
  <p:cSld name="Logo A Light">
    <p:bg>
      <p:bgPr>
        <a:solidFill>
          <a:srgbClr val="02B3E4"/>
        </a:solidFill>
      </p:bgPr>
    </p:bg>
    <p:spTree>
      <p:nvGrpSpPr>
        <p:cNvPr id="184" name="Shape 184"/>
        <p:cNvGrpSpPr/>
        <p:nvPr/>
      </p:nvGrpSpPr>
      <p:grpSpPr>
        <a:xfrm>
          <a:off x="0" y="0"/>
          <a:ext cx="0" cy="0"/>
          <a:chOff x="0" y="0"/>
          <a:chExt cx="0" cy="0"/>
        </a:xfrm>
      </p:grpSpPr>
      <p:sp>
        <p:nvSpPr>
          <p:cNvPr id="185" name="Google Shape;185;p43"/>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b="0" i="0" lang="en" sz="700" u="none" cap="none" strike="noStrike">
                <a:solidFill>
                  <a:srgbClr val="FAFBFC"/>
                </a:solidFill>
                <a:latin typeface="Open Sans"/>
                <a:ea typeface="Open Sans"/>
                <a:cs typeface="Open Sans"/>
                <a:sym typeface="Open Sans"/>
              </a:rPr>
              <a:t> Udacity. All rights reserved.</a:t>
            </a:r>
            <a:endParaRPr sz="500"/>
          </a:p>
        </p:txBody>
      </p:sp>
      <p:sp>
        <p:nvSpPr>
          <p:cNvPr id="186" name="Google Shape;186;p43"/>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187" name="Google Shape;187;p43"/>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188" name="Google Shape;188;p4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Dark">
  <p:cSld name="Logo B Dark">
    <p:bg>
      <p:bgPr>
        <a:solidFill>
          <a:srgbClr val="2E3D49"/>
        </a:solidFill>
      </p:bgPr>
    </p:bg>
    <p:spTree>
      <p:nvGrpSpPr>
        <p:cNvPr id="189" name="Shape 189"/>
        <p:cNvGrpSpPr/>
        <p:nvPr/>
      </p:nvGrpSpPr>
      <p:grpSpPr>
        <a:xfrm>
          <a:off x="0" y="0"/>
          <a:ext cx="0" cy="0"/>
          <a:chOff x="0" y="0"/>
          <a:chExt cx="0" cy="0"/>
        </a:xfrm>
      </p:grpSpPr>
      <p:sp>
        <p:nvSpPr>
          <p:cNvPr id="190" name="Google Shape;190;p44"/>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191" name="Google Shape;191;p44"/>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192" name="Google Shape;192;p44"/>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193" name="Google Shape;193;p4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Light">
  <p:cSld name="Logo B Light">
    <p:bg>
      <p:bgPr>
        <a:solidFill>
          <a:srgbClr val="02B3E4"/>
        </a:solidFill>
      </p:bgPr>
    </p:bg>
    <p:spTree>
      <p:nvGrpSpPr>
        <p:cNvPr id="194" name="Shape 194"/>
        <p:cNvGrpSpPr/>
        <p:nvPr/>
      </p:nvGrpSpPr>
      <p:grpSpPr>
        <a:xfrm>
          <a:off x="0" y="0"/>
          <a:ext cx="0" cy="0"/>
          <a:chOff x="0" y="0"/>
          <a:chExt cx="0" cy="0"/>
        </a:xfrm>
      </p:grpSpPr>
      <p:sp>
        <p:nvSpPr>
          <p:cNvPr id="195" name="Google Shape;195;p45"/>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b="0" i="0" lang="en" sz="700" u="none" cap="none" strike="noStrike">
                <a:solidFill>
                  <a:srgbClr val="FAFBFC"/>
                </a:solidFill>
                <a:latin typeface="Open Sans"/>
                <a:ea typeface="Open Sans"/>
                <a:cs typeface="Open Sans"/>
                <a:sym typeface="Open Sans"/>
              </a:rPr>
              <a:t> Udacity. All rights reserved.</a:t>
            </a:r>
            <a:endParaRPr sz="500"/>
          </a:p>
        </p:txBody>
      </p:sp>
      <p:sp>
        <p:nvSpPr>
          <p:cNvPr id="196" name="Google Shape;196;p45"/>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197" name="Google Shape;197;p45"/>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198" name="Google Shape;198;p4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rgbClr val="FFFFFF"/>
        </a:solidFill>
      </p:bgPr>
    </p:bg>
    <p:spTree>
      <p:nvGrpSpPr>
        <p:cNvPr id="199" name="Shape 199"/>
        <p:cNvGrpSpPr/>
        <p:nvPr/>
      </p:nvGrpSpPr>
      <p:grpSpPr>
        <a:xfrm>
          <a:off x="0" y="0"/>
          <a:ext cx="0" cy="0"/>
          <a:chOff x="0" y="0"/>
          <a:chExt cx="0" cy="0"/>
        </a:xfrm>
      </p:grpSpPr>
      <p:sp>
        <p:nvSpPr>
          <p:cNvPr id="200" name="Google Shape;200;p4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Light">
  <p:cSld name="Segue with Subtitle Light">
    <p:bg>
      <p:bgPr>
        <a:solidFill>
          <a:srgbClr val="02B3E4"/>
        </a:solid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9" name="Google Shape;29;p6"/>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0" name="Google Shape;30;p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Light">
  <p:cSld name="Segue Light">
    <p:bg>
      <p:bgPr>
        <a:solidFill>
          <a:srgbClr val="02B3E4"/>
        </a:solidFill>
      </p:bgPr>
    </p:bg>
    <p:spTree>
      <p:nvGrpSpPr>
        <p:cNvPr id="31" name="Shape 31"/>
        <p:cNvGrpSpPr/>
        <p:nvPr/>
      </p:nvGrpSpPr>
      <p:grpSpPr>
        <a:xfrm>
          <a:off x="0" y="0"/>
          <a:ext cx="0" cy="0"/>
          <a:chOff x="0" y="0"/>
          <a:chExt cx="0" cy="0"/>
        </a:xfrm>
      </p:grpSpPr>
      <p:sp>
        <p:nvSpPr>
          <p:cNvPr id="32" name="Google Shape;32;p7"/>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3" name="Google Shape;33;p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FFFFFF"/>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indent="-152400" lvl="0" marL="152400" marR="0" rtl="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6" name="Google Shape;36;p8"/>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7" name="Google Shape;37;p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p:cSld name="Title with Content">
    <p:bg>
      <p:bgPr>
        <a:solidFill>
          <a:srgbClr val="FFFFFF"/>
        </a:solidFill>
      </p:bgPr>
    </p:bg>
    <p:spTree>
      <p:nvGrpSpPr>
        <p:cNvPr id="38" name="Shape 38"/>
        <p:cNvGrpSpPr/>
        <p:nvPr/>
      </p:nvGrpSpPr>
      <p:grpSpPr>
        <a:xfrm>
          <a:off x="0" y="0"/>
          <a:ext cx="0" cy="0"/>
          <a:chOff x="0" y="0"/>
          <a:chExt cx="0" cy="0"/>
        </a:xfrm>
      </p:grpSpPr>
      <p:sp>
        <p:nvSpPr>
          <p:cNvPr id="39" name="Google Shape;39;p9"/>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0" name="Google Shape;40;p9"/>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1" name="Google Shape;41;p9"/>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2" name="Google Shape;42;p9"/>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3" name="Google Shape;43;p9"/>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amp; Image">
  <p:cSld name="Title with Content &amp; Image">
    <p:bg>
      <p:bgPr>
        <a:solidFill>
          <a:srgbClr val="FFFFFF"/>
        </a:solidFill>
      </p:bgPr>
    </p:bg>
    <p:spTree>
      <p:nvGrpSpPr>
        <p:cNvPr id="44" name="Shape 44"/>
        <p:cNvGrpSpPr/>
        <p:nvPr/>
      </p:nvGrpSpPr>
      <p:grpSpPr>
        <a:xfrm>
          <a:off x="0" y="0"/>
          <a:ext cx="0" cy="0"/>
          <a:chOff x="0" y="0"/>
          <a:chExt cx="0" cy="0"/>
        </a:xfrm>
      </p:grpSpPr>
      <p:sp>
        <p:nvSpPr>
          <p:cNvPr id="45" name="Google Shape;45;p10"/>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6" name="Google Shape;46;p10"/>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7" name="Google Shape;47;p10"/>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8" name="Google Shape;48;p10"/>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9" name="Google Shape;49;p10"/>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50" name="Google Shape;50;p10"/>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theme" Target="../theme/theme1.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E3D4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7" name="Google Shape;7;p1"/>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8" name="Google Shape;8;p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0"/>
          </a:srgbClr>
        </a:solidFill>
      </p:bgPr>
    </p:bg>
    <p:spTree>
      <p:nvGrpSpPr>
        <p:cNvPr id="109" name="Shape 109"/>
        <p:cNvGrpSpPr/>
        <p:nvPr/>
      </p:nvGrpSpPr>
      <p:grpSpPr>
        <a:xfrm>
          <a:off x="0" y="0"/>
          <a:ext cx="0" cy="0"/>
          <a:chOff x="0" y="0"/>
          <a:chExt cx="0" cy="0"/>
        </a:xfrm>
      </p:grpSpPr>
      <p:sp>
        <p:nvSpPr>
          <p:cNvPr id="110" name="Google Shape;110;p2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1pPr>
            <a:lvl2pPr indent="88900" lvl="1"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2E3D49"/>
              </a:buClr>
              <a:buSzPts val="500"/>
              <a:buFont typeface="Open Sans"/>
              <a:buNone/>
              <a:defRPr b="0" i="0" sz="4500" u="none" cap="none" strike="noStrike">
                <a:solidFill>
                  <a:srgbClr val="2E3D49"/>
                </a:solidFill>
                <a:latin typeface="Open Sans"/>
                <a:ea typeface="Open Sans"/>
                <a:cs typeface="Open Sans"/>
                <a:sym typeface="Open Sans"/>
              </a:defRPr>
            </a:lvl9pPr>
          </a:lstStyle>
          <a:p/>
        </p:txBody>
      </p:sp>
      <p:sp>
        <p:nvSpPr>
          <p:cNvPr id="111" name="Google Shape;111;p25"/>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9pPr>
          </a:lstStyle>
          <a:p/>
        </p:txBody>
      </p:sp>
      <p:sp>
        <p:nvSpPr>
          <p:cNvPr id="112" name="Google Shape;112;p2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hyperlink" Target="https://sites.google.com/udacity.com/secureprivateai-challenge/faqs/code-of-conduct?authuser=0" TargetMode="External"/><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hyperlink" Target="https://udacity.zendesk.com/hc/en-us/requests/new?ticket_form_id=210726" TargetMode="External"/><Relationship Id="rId4" Type="http://schemas.openxmlformats.org/officeDocument/2006/relationships/image" Target="../media/image28.jpg"/><Relationship Id="rId5" Type="http://schemas.openxmlformats.org/officeDocument/2006/relationships/image" Target="../media/image24.jpg"/><Relationship Id="rId6" Type="http://schemas.openxmlformats.org/officeDocument/2006/relationships/image" Target="../media/image21.jpg"/><Relationship Id="rId7"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bit.ly/bertelsmann-tech" TargetMode="Externa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31.jpg"/><Relationship Id="rId7" Type="http://schemas.openxmlformats.org/officeDocument/2006/relationships/image" Target="../media/image40.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37.gif"/><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canva.com/design/DADq7JyK7aQ/lWBXc1rUBJVzvKPTx8fmRA/view?utm_content=DADq7JyK7aQ&amp;utm_campaign=designshare&amp;utm_medium=link&amp;utm_source=publishsharelink" TargetMode="Externa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classroom.udacity.com/me"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7"/>
          <p:cNvSpPr txBox="1"/>
          <p:nvPr>
            <p:ph type="title"/>
          </p:nvPr>
        </p:nvSpPr>
        <p:spPr>
          <a:xfrm>
            <a:off x="457200" y="834727"/>
            <a:ext cx="8229600" cy="13893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rgbClr val="FFFFFF"/>
              </a:buClr>
              <a:buFont typeface="Open Sans"/>
              <a:buNone/>
            </a:pPr>
            <a:r>
              <a:rPr lang="en"/>
              <a:t>Challenge Orientation</a:t>
            </a:r>
            <a:endParaRPr sz="500"/>
          </a:p>
        </p:txBody>
      </p:sp>
      <p:sp>
        <p:nvSpPr>
          <p:cNvPr id="206" name="Google Shape;206;p47"/>
          <p:cNvSpPr txBox="1"/>
          <p:nvPr>
            <p:ph idx="1" type="body"/>
          </p:nvPr>
        </p:nvSpPr>
        <p:spPr>
          <a:xfrm>
            <a:off x="457200" y="2195525"/>
            <a:ext cx="5404500" cy="10035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000000"/>
              </a:buClr>
              <a:buSzPts val="1100"/>
              <a:buFont typeface="Arial"/>
              <a:buNone/>
            </a:pPr>
            <a:r>
              <a:rPr lang="en"/>
              <a:t>Bertelsmann Technology Scholarship</a:t>
            </a:r>
            <a:endParaRPr/>
          </a:p>
          <a:p>
            <a:pPr indent="0" lvl="0" marL="0" marR="0" rtl="0" algn="l">
              <a:lnSpc>
                <a:spcPct val="131250"/>
              </a:lnSpc>
              <a:spcBef>
                <a:spcPts val="0"/>
              </a:spcBef>
              <a:spcAft>
                <a:spcPts val="0"/>
              </a:spcAft>
              <a:buClr>
                <a:srgbClr val="000000"/>
              </a:buClr>
              <a:buSzPts val="1100"/>
              <a:buFont typeface="Arial"/>
              <a:buNone/>
            </a:pPr>
            <a:r>
              <a:rPr lang="en"/>
              <a:t>November 21, 2019</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6"/>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Slack </a:t>
            </a:r>
            <a:endParaRPr sz="3600"/>
          </a:p>
          <a:p>
            <a:pPr indent="0" lvl="0" marL="0" rtl="0" algn="ctr">
              <a:lnSpc>
                <a:spcPct val="100000"/>
              </a:lnSpc>
              <a:spcBef>
                <a:spcPts val="0"/>
              </a:spcBef>
              <a:spcAft>
                <a:spcPts val="0"/>
              </a:spcAft>
              <a:buNone/>
            </a:pPr>
            <a:r>
              <a:rPr lang="en" sz="3600"/>
              <a:t>Community</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3" name="Shape 283"/>
        <p:cNvGrpSpPr/>
        <p:nvPr/>
      </p:nvGrpSpPr>
      <p:grpSpPr>
        <a:xfrm>
          <a:off x="0" y="0"/>
          <a:ext cx="0" cy="0"/>
          <a:chOff x="0" y="0"/>
          <a:chExt cx="0" cy="0"/>
        </a:xfrm>
      </p:grpSpPr>
      <p:sp>
        <p:nvSpPr>
          <p:cNvPr id="284" name="Google Shape;284;p57"/>
          <p:cNvSpPr txBox="1"/>
          <p:nvPr/>
        </p:nvSpPr>
        <p:spPr>
          <a:xfrm>
            <a:off x="240250" y="1435375"/>
            <a:ext cx="3906900" cy="3624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Find the invite link in your </a:t>
            </a:r>
            <a:r>
              <a:rPr lang="en">
                <a:solidFill>
                  <a:srgbClr val="FFFFFF"/>
                </a:solidFill>
                <a:latin typeface="Open Sans"/>
                <a:ea typeface="Open Sans"/>
                <a:cs typeface="Open Sans"/>
                <a:sym typeface="Open Sans"/>
              </a:rPr>
              <a:t>welcome email </a:t>
            </a:r>
            <a:r>
              <a:rPr lang="en">
                <a:solidFill>
                  <a:srgbClr val="FFFFFF"/>
                </a:solidFill>
                <a:latin typeface="Open Sans"/>
                <a:ea typeface="Open Sans"/>
                <a:cs typeface="Open Sans"/>
                <a:sym typeface="Open Sans"/>
              </a:rPr>
              <a:t>and the Welcome Lesson in your classroom</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600">
              <a:solidFill>
                <a:srgbClr val="02B3E4"/>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Meet and connect with classmates!</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Get technical help from peers and Student Moderators</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Receive support &amp; motivation</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Participate in AMA (Ask Me Anything) sessions and other community events!</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New to Slack? Use our How to Use Slack here.</a:t>
            </a:r>
            <a:endParaRPr>
              <a:solidFill>
                <a:srgbClr val="FFFFFF"/>
              </a:solidFill>
              <a:latin typeface="Open Sans"/>
              <a:ea typeface="Open Sans"/>
              <a:cs typeface="Open Sans"/>
              <a:sym typeface="Open Sans"/>
            </a:endParaRPr>
          </a:p>
        </p:txBody>
      </p:sp>
      <p:pic>
        <p:nvPicPr>
          <p:cNvPr id="285" name="Google Shape;285;p57"/>
          <p:cNvPicPr preferRelativeResize="0"/>
          <p:nvPr/>
        </p:nvPicPr>
        <p:blipFill rotWithShape="1">
          <a:blip r:embed="rId3">
            <a:alphaModFix/>
          </a:blip>
          <a:srcRect b="0" l="17445" r="15714" t="0"/>
          <a:stretch/>
        </p:blipFill>
        <p:spPr>
          <a:xfrm>
            <a:off x="4560150" y="0"/>
            <a:ext cx="4583850" cy="5143500"/>
          </a:xfrm>
          <a:prstGeom prst="rect">
            <a:avLst/>
          </a:prstGeom>
          <a:noFill/>
          <a:ln>
            <a:noFill/>
          </a:ln>
        </p:spPr>
      </p:pic>
      <p:sp>
        <p:nvSpPr>
          <p:cNvPr id="286" name="Google Shape;286;p57"/>
          <p:cNvSpPr txBox="1"/>
          <p:nvPr/>
        </p:nvSpPr>
        <p:spPr>
          <a:xfrm>
            <a:off x="237075" y="289625"/>
            <a:ext cx="35295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Join the Slack Community</a:t>
            </a:r>
            <a:endParaRPr sz="180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8"/>
          <p:cNvSpPr txBox="1"/>
          <p:nvPr>
            <p:ph type="title"/>
          </p:nvPr>
        </p:nvSpPr>
        <p:spPr>
          <a:xfrm>
            <a:off x="2479075" y="357375"/>
            <a:ext cx="5363700" cy="62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00000"/>
                </a:solidFill>
              </a:rPr>
              <a:t>&amp; Community Guidelines</a:t>
            </a:r>
            <a:endParaRPr>
              <a:solidFill>
                <a:srgbClr val="000000"/>
              </a:solidFill>
            </a:endParaRPr>
          </a:p>
        </p:txBody>
      </p:sp>
      <p:sp>
        <p:nvSpPr>
          <p:cNvPr id="292" name="Google Shape;292;p58"/>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7D97AD"/>
              </a:buClr>
              <a:buFont typeface="Open Sans"/>
              <a:buNone/>
            </a:pPr>
            <a:fld id="{00000000-1234-1234-1234-123412341234}" type="slidenum">
              <a:rPr lang="en"/>
              <a:t>‹#›</a:t>
            </a:fld>
            <a:endParaRPr>
              <a:solidFill>
                <a:srgbClr val="929292"/>
              </a:solidFill>
            </a:endParaRPr>
          </a:p>
        </p:txBody>
      </p:sp>
      <p:sp>
        <p:nvSpPr>
          <p:cNvPr id="293" name="Google Shape;293;p58"/>
          <p:cNvSpPr txBox="1"/>
          <p:nvPr/>
        </p:nvSpPr>
        <p:spPr>
          <a:xfrm>
            <a:off x="615900" y="1065850"/>
            <a:ext cx="7912200" cy="376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ONE:</a:t>
            </a:r>
            <a:r>
              <a:rPr b="1" lang="en" sz="1600">
                <a:solidFill>
                  <a:srgbClr val="2E3D49"/>
                </a:solidFill>
                <a:highlight>
                  <a:srgbClr val="FFFFFF"/>
                </a:highlight>
                <a:latin typeface="Open Sans"/>
                <a:ea typeface="Open Sans"/>
                <a:cs typeface="Open Sans"/>
                <a:sym typeface="Open Sans"/>
              </a:rPr>
              <a:t> Respond in thread! </a:t>
            </a:r>
            <a:r>
              <a:rPr lang="en" sz="1600">
                <a:solidFill>
                  <a:srgbClr val="2E3D49"/>
                </a:solidFill>
                <a:highlight>
                  <a:srgbClr val="FFFFFF"/>
                </a:highlight>
                <a:latin typeface="Open Sans"/>
                <a:ea typeface="Open Sans"/>
                <a:cs typeface="Open Sans"/>
                <a:sym typeface="Open Sans"/>
              </a:rPr>
              <a:t>We want to keep the whole convo together! Make sure to respond IN THREAD to the person you are replying too.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TWO:</a:t>
            </a:r>
            <a:r>
              <a:rPr b="1" lang="en" sz="1600">
                <a:solidFill>
                  <a:srgbClr val="2E3D49"/>
                </a:solidFill>
                <a:highlight>
                  <a:srgbClr val="FFFFFF"/>
                </a:highlight>
                <a:latin typeface="Open Sans"/>
                <a:ea typeface="Open Sans"/>
                <a:cs typeface="Open Sans"/>
                <a:sym typeface="Open Sans"/>
              </a:rPr>
              <a:t> Use the Right Channel. </a:t>
            </a:r>
            <a:r>
              <a:rPr lang="en" sz="1600">
                <a:solidFill>
                  <a:srgbClr val="2E3D49"/>
                </a:solidFill>
                <a:highlight>
                  <a:srgbClr val="FFFFFF"/>
                </a:highlight>
                <a:latin typeface="Open Sans"/>
                <a:ea typeface="Open Sans"/>
                <a:cs typeface="Open Sans"/>
                <a:sym typeface="Open Sans"/>
              </a:rPr>
              <a:t>Before you post, make sure you are posting your question or content in the correct channel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THREE:</a:t>
            </a:r>
            <a:r>
              <a:rPr b="1" lang="en" sz="1600">
                <a:solidFill>
                  <a:srgbClr val="2E3D49"/>
                </a:solidFill>
                <a:highlight>
                  <a:srgbClr val="FFFFFF"/>
                </a:highlight>
                <a:latin typeface="Open Sans"/>
                <a:ea typeface="Open Sans"/>
                <a:cs typeface="Open Sans"/>
                <a:sym typeface="Open Sans"/>
              </a:rPr>
              <a:t> Be respectful </a:t>
            </a:r>
            <a:r>
              <a:rPr lang="en" sz="1600">
                <a:solidFill>
                  <a:srgbClr val="2E3D49"/>
                </a:solidFill>
                <a:highlight>
                  <a:srgbClr val="FFFFFF"/>
                </a:highlight>
                <a:latin typeface="Open Sans"/>
                <a:ea typeface="Open Sans"/>
                <a:cs typeface="Open Sans"/>
                <a:sym typeface="Open Sans"/>
              </a:rPr>
              <a:t>of differing viewpoints and experiences. This is a space for learning and we want everyone to feel comfortable and welcome.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FOUR:</a:t>
            </a:r>
            <a:r>
              <a:rPr b="1" lang="en" sz="1600">
                <a:solidFill>
                  <a:srgbClr val="2E3D49"/>
                </a:solidFill>
                <a:highlight>
                  <a:srgbClr val="FFFFFF"/>
                </a:highlight>
                <a:latin typeface="Open Sans"/>
                <a:ea typeface="Open Sans"/>
                <a:cs typeface="Open Sans"/>
                <a:sym typeface="Open Sans"/>
              </a:rPr>
              <a:t> Gracefully accept constructive criticism. </a:t>
            </a:r>
            <a:r>
              <a:rPr lang="en" sz="1600">
                <a:solidFill>
                  <a:srgbClr val="2E3D49"/>
                </a:solidFill>
                <a:highlight>
                  <a:srgbClr val="FFFFFF"/>
                </a:highlight>
                <a:latin typeface="Open Sans"/>
                <a:ea typeface="Open Sans"/>
                <a:cs typeface="Open Sans"/>
                <a:sym typeface="Open Sans"/>
              </a:rPr>
              <a:t>We are here to grow and help one another! If someone has feedback about a project or idea, listen.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2E3D49"/>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600">
                <a:solidFill>
                  <a:srgbClr val="02B3E4"/>
                </a:solidFill>
                <a:highlight>
                  <a:srgbClr val="FFFFFF"/>
                </a:highlight>
                <a:latin typeface="Open Sans"/>
                <a:ea typeface="Open Sans"/>
                <a:cs typeface="Open Sans"/>
                <a:sym typeface="Open Sans"/>
              </a:rPr>
              <a:t>FIVE:</a:t>
            </a:r>
            <a:r>
              <a:rPr b="1" lang="en" sz="1600">
                <a:solidFill>
                  <a:srgbClr val="2E3D49"/>
                </a:solidFill>
                <a:highlight>
                  <a:srgbClr val="FFFFFF"/>
                </a:highlight>
                <a:latin typeface="Open Sans"/>
                <a:ea typeface="Open Sans"/>
                <a:cs typeface="Open Sans"/>
                <a:sym typeface="Open Sans"/>
              </a:rPr>
              <a:t> What is best for the overall community. </a:t>
            </a:r>
            <a:r>
              <a:rPr lang="en" sz="1600">
                <a:solidFill>
                  <a:srgbClr val="2E3D49"/>
                </a:solidFill>
                <a:highlight>
                  <a:srgbClr val="FFFFFF"/>
                </a:highlight>
                <a:latin typeface="Open Sans"/>
                <a:ea typeface="Open Sans"/>
                <a:cs typeface="Open Sans"/>
                <a:sym typeface="Open Sans"/>
              </a:rPr>
              <a:t>Make decisions that will impact the community positively!</a:t>
            </a:r>
            <a:r>
              <a:rPr b="1" lang="en" sz="1600">
                <a:solidFill>
                  <a:srgbClr val="2E3D49"/>
                </a:solidFill>
                <a:highlight>
                  <a:srgbClr val="FFFFFF"/>
                </a:highlight>
                <a:latin typeface="Open Sans"/>
                <a:ea typeface="Open Sans"/>
                <a:cs typeface="Open Sans"/>
                <a:sym typeface="Open Sans"/>
              </a:rPr>
              <a:t> </a:t>
            </a:r>
            <a:r>
              <a:rPr b="1" lang="en" sz="1600" u="sng">
                <a:solidFill>
                  <a:srgbClr val="02B3E4"/>
                </a:solidFill>
                <a:highlight>
                  <a:srgbClr val="FFFFFF"/>
                </a:highlight>
                <a:latin typeface="Open Sans"/>
                <a:ea typeface="Open Sans"/>
                <a:cs typeface="Open Sans"/>
                <a:sym typeface="Open Sans"/>
                <a:hlinkClick r:id="rId3"/>
              </a:rPr>
              <a:t>Find our Code of Conduct here</a:t>
            </a:r>
            <a:endParaRPr b="1" sz="1600">
              <a:solidFill>
                <a:srgbClr val="02B3E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300">
              <a:solidFill>
                <a:srgbClr val="2E3D49"/>
              </a:solidFill>
            </a:endParaRPr>
          </a:p>
        </p:txBody>
      </p:sp>
      <p:pic>
        <p:nvPicPr>
          <p:cNvPr id="294" name="Google Shape;294;p58"/>
          <p:cNvPicPr preferRelativeResize="0"/>
          <p:nvPr/>
        </p:nvPicPr>
        <p:blipFill>
          <a:blip r:embed="rId4">
            <a:alphaModFix/>
          </a:blip>
          <a:stretch>
            <a:fillRect/>
          </a:stretch>
        </p:blipFill>
        <p:spPr>
          <a:xfrm>
            <a:off x="741300" y="92627"/>
            <a:ext cx="1668275" cy="834125"/>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8" name="Shape 298"/>
        <p:cNvGrpSpPr/>
        <p:nvPr/>
      </p:nvGrpSpPr>
      <p:grpSpPr>
        <a:xfrm>
          <a:off x="0" y="0"/>
          <a:ext cx="0" cy="0"/>
          <a:chOff x="0" y="0"/>
          <a:chExt cx="0" cy="0"/>
        </a:xfrm>
      </p:grpSpPr>
      <p:sp>
        <p:nvSpPr>
          <p:cNvPr id="299" name="Google Shape;299;p59"/>
          <p:cNvSpPr/>
          <p:nvPr/>
        </p:nvSpPr>
        <p:spPr>
          <a:xfrm>
            <a:off x="4280325" y="8900"/>
            <a:ext cx="48639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9"/>
          <p:cNvSpPr txBox="1"/>
          <p:nvPr/>
        </p:nvSpPr>
        <p:spPr>
          <a:xfrm>
            <a:off x="240250" y="463850"/>
            <a:ext cx="3766200" cy="4233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Study for </a:t>
            </a:r>
            <a:r>
              <a:rPr b="1" lang="en">
                <a:solidFill>
                  <a:srgbClr val="FFFFFF"/>
                </a:solidFill>
                <a:latin typeface="Open Sans"/>
                <a:ea typeface="Open Sans"/>
                <a:cs typeface="Open Sans"/>
                <a:sym typeface="Open Sans"/>
              </a:rPr>
              <a:t>an hour </a:t>
            </a:r>
            <a:r>
              <a:rPr lang="en">
                <a:solidFill>
                  <a:srgbClr val="FFFFFF"/>
                </a:solidFill>
                <a:latin typeface="Open Sans"/>
                <a:ea typeface="Open Sans"/>
                <a:cs typeface="Open Sans"/>
                <a:sym typeface="Open Sans"/>
              </a:rPr>
              <a:t>everyday</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Stay active on the Slack Community &amp; help your peers</a:t>
            </a:r>
            <a:endParaRPr>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Keep an eye out for messages on </a:t>
            </a:r>
            <a:r>
              <a:rPr b="1" lang="en" sz="1300">
                <a:solidFill>
                  <a:srgbClr val="FFFFFF"/>
                </a:solidFill>
                <a:latin typeface="Open Sans"/>
                <a:ea typeface="Open Sans"/>
                <a:cs typeface="Open Sans"/>
                <a:sym typeface="Open Sans"/>
              </a:rPr>
              <a:t>#announcements </a:t>
            </a:r>
            <a:r>
              <a:rPr lang="en" sz="1300">
                <a:solidFill>
                  <a:srgbClr val="FFFFFF"/>
                </a:solidFill>
                <a:latin typeface="Open Sans"/>
                <a:ea typeface="Open Sans"/>
                <a:cs typeface="Open Sans"/>
                <a:sym typeface="Open Sans"/>
              </a:rPr>
              <a:t>channel</a:t>
            </a:r>
            <a:endParaRPr sz="1300">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a:solidFill>
                  <a:srgbClr val="FFFFFF"/>
                </a:solidFill>
                <a:latin typeface="Open Sans"/>
                <a:ea typeface="Open Sans"/>
                <a:cs typeface="Open Sans"/>
                <a:sym typeface="Open Sans"/>
              </a:rPr>
              <a:t>Show up for official sessions like </a:t>
            </a:r>
            <a:r>
              <a:rPr b="1" lang="en">
                <a:solidFill>
                  <a:srgbClr val="FFFFFF"/>
                </a:solidFill>
                <a:latin typeface="Open Sans"/>
                <a:ea typeface="Open Sans"/>
                <a:cs typeface="Open Sans"/>
                <a:sym typeface="Open Sans"/>
              </a:rPr>
              <a:t>#ama_sessions</a:t>
            </a:r>
            <a:endParaRPr>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a:solidFill>
                  <a:srgbClr val="FFFFFF"/>
                </a:solidFill>
                <a:latin typeface="Open Sans"/>
                <a:ea typeface="Open Sans"/>
                <a:cs typeface="Open Sans"/>
                <a:sym typeface="Open Sans"/>
              </a:rPr>
              <a:t>Follow the channels that you think are important for you </a:t>
            </a:r>
            <a:r>
              <a:rPr b="1" lang="en">
                <a:solidFill>
                  <a:srgbClr val="FFFFFF"/>
                </a:solidFill>
                <a:latin typeface="Open Sans"/>
                <a:ea typeface="Open Sans"/>
                <a:cs typeface="Open Sans"/>
                <a:sym typeface="Open Sans"/>
              </a:rPr>
              <a:t>Don’t track every channel</a:t>
            </a:r>
            <a:endParaRPr b="1">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a:solidFill>
                  <a:srgbClr val="FFFFFF"/>
                </a:solidFill>
                <a:latin typeface="Open Sans"/>
                <a:ea typeface="Open Sans"/>
                <a:cs typeface="Open Sans"/>
                <a:sym typeface="Open Sans"/>
              </a:rPr>
              <a:t>Take part in the </a:t>
            </a:r>
            <a:r>
              <a:rPr b="1" lang="en">
                <a:solidFill>
                  <a:srgbClr val="FFFFFF"/>
                </a:solidFill>
                <a:latin typeface="Open Sans"/>
                <a:ea typeface="Open Sans"/>
                <a:cs typeface="Open Sans"/>
                <a:sym typeface="Open Sans"/>
              </a:rPr>
              <a:t>Community Initiatives</a:t>
            </a:r>
            <a:endParaRPr>
              <a:solidFill>
                <a:srgbClr val="FFFFFF"/>
              </a:solidFill>
              <a:latin typeface="Open Sans"/>
              <a:ea typeface="Open Sans"/>
              <a:cs typeface="Open Sans"/>
              <a:sym typeface="Open Sans"/>
            </a:endParaRPr>
          </a:p>
          <a:p>
            <a:pPr indent="-317500" lvl="1" marL="914400" marR="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Find a Study Partner or Study Group!</a:t>
            </a:r>
            <a:endParaRPr>
              <a:solidFill>
                <a:srgbClr val="FFFFFF"/>
              </a:solidFill>
              <a:latin typeface="Open Sans"/>
              <a:ea typeface="Open Sans"/>
              <a:cs typeface="Open Sans"/>
              <a:sym typeface="Open Sans"/>
            </a:endParaRPr>
          </a:p>
        </p:txBody>
      </p:sp>
      <p:pic>
        <p:nvPicPr>
          <p:cNvPr id="301" name="Google Shape;301;p59"/>
          <p:cNvPicPr preferRelativeResize="0"/>
          <p:nvPr/>
        </p:nvPicPr>
        <p:blipFill>
          <a:blip r:embed="rId3">
            <a:alphaModFix/>
          </a:blip>
          <a:stretch>
            <a:fillRect/>
          </a:stretch>
        </p:blipFill>
        <p:spPr>
          <a:xfrm>
            <a:off x="5775075" y="1036812"/>
            <a:ext cx="1874399" cy="1874399"/>
          </a:xfrm>
          <a:prstGeom prst="rect">
            <a:avLst/>
          </a:prstGeom>
          <a:noFill/>
          <a:ln>
            <a:noFill/>
          </a:ln>
        </p:spPr>
      </p:pic>
      <p:sp>
        <p:nvSpPr>
          <p:cNvPr id="302" name="Google Shape;302;p59"/>
          <p:cNvSpPr txBox="1"/>
          <p:nvPr/>
        </p:nvSpPr>
        <p:spPr>
          <a:xfrm>
            <a:off x="4829175" y="3014100"/>
            <a:ext cx="3766200" cy="10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2B3E4"/>
                </a:solidFill>
                <a:latin typeface="Open Sans SemiBold"/>
                <a:ea typeface="Open Sans SemiBold"/>
                <a:cs typeface="Open Sans SemiBold"/>
                <a:sym typeface="Open Sans SemiBold"/>
              </a:rPr>
              <a:t>How to be a successful student?</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60"/>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Community </a:t>
            </a:r>
            <a:endParaRPr sz="3600"/>
          </a:p>
          <a:p>
            <a:pPr indent="0" lvl="0" marL="0" rtl="0" algn="ctr">
              <a:lnSpc>
                <a:spcPct val="100000"/>
              </a:lnSpc>
              <a:spcBef>
                <a:spcPts val="0"/>
              </a:spcBef>
              <a:spcAft>
                <a:spcPts val="0"/>
              </a:spcAft>
              <a:buNone/>
            </a:pPr>
            <a:r>
              <a:rPr lang="en" sz="3600"/>
              <a:t>Resources</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1" name="Shape 311"/>
        <p:cNvGrpSpPr/>
        <p:nvPr/>
      </p:nvGrpSpPr>
      <p:grpSpPr>
        <a:xfrm>
          <a:off x="0" y="0"/>
          <a:ext cx="0" cy="0"/>
          <a:chOff x="0" y="0"/>
          <a:chExt cx="0" cy="0"/>
        </a:xfrm>
      </p:grpSpPr>
      <p:sp>
        <p:nvSpPr>
          <p:cNvPr id="312" name="Google Shape;312;p61"/>
          <p:cNvSpPr txBox="1"/>
          <p:nvPr/>
        </p:nvSpPr>
        <p:spPr>
          <a:xfrm>
            <a:off x="240250" y="1435375"/>
            <a:ext cx="3314100" cy="3435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Take help from your peers who have stepped up and decided to be </a:t>
            </a:r>
            <a:r>
              <a:rPr b="1" lang="en">
                <a:solidFill>
                  <a:srgbClr val="FFFFFF"/>
                </a:solidFill>
                <a:latin typeface="Open Sans"/>
                <a:ea typeface="Open Sans"/>
                <a:cs typeface="Open Sans"/>
                <a:sym typeface="Open Sans"/>
              </a:rPr>
              <a:t>Channel Leaders</a:t>
            </a:r>
            <a:r>
              <a:rPr lang="en">
                <a:solidFill>
                  <a:srgbClr val="FFFFFF"/>
                </a:solidFill>
                <a:latin typeface="Open Sans"/>
                <a:ea typeface="Open Sans"/>
                <a:cs typeface="Open Sans"/>
                <a:sym typeface="Open Sans"/>
              </a:rPr>
              <a:t>.</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rPr b="1" lang="en">
                <a:solidFill>
                  <a:srgbClr val="FFFFFF"/>
                </a:solidFill>
                <a:latin typeface="Open Sans"/>
                <a:ea typeface="Open Sans"/>
                <a:cs typeface="Open Sans"/>
                <a:sym typeface="Open Sans"/>
              </a:rPr>
              <a:t>Every channel will have at least 3 Channel Leaders </a:t>
            </a:r>
            <a:r>
              <a:rPr lang="en">
                <a:solidFill>
                  <a:srgbClr val="FFFFFF"/>
                </a:solidFill>
                <a:latin typeface="Open Sans"/>
                <a:ea typeface="Open Sans"/>
                <a:cs typeface="Open Sans"/>
                <a:sym typeface="Open Sans"/>
              </a:rPr>
              <a:t>that you can reach out in case you need help</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You can identify them using this </a:t>
            </a:r>
            <a:r>
              <a:rPr b="1" lang="en">
                <a:solidFill>
                  <a:srgbClr val="FFFFFF"/>
                </a:solidFill>
                <a:latin typeface="Open Sans"/>
                <a:ea typeface="Open Sans"/>
                <a:cs typeface="Open Sans"/>
                <a:sym typeface="Open Sans"/>
              </a:rPr>
              <a:t>Unique Frame</a:t>
            </a:r>
            <a:r>
              <a:rPr lang="en">
                <a:solidFill>
                  <a:srgbClr val="FFFFFF"/>
                </a:solidFill>
                <a:latin typeface="Open Sans"/>
                <a:ea typeface="Open Sans"/>
                <a:cs typeface="Open Sans"/>
                <a:sym typeface="Open Sans"/>
              </a:rPr>
              <a:t> in their profile picture.</a:t>
            </a:r>
            <a:endParaRPr>
              <a:solidFill>
                <a:srgbClr val="FFFFFF"/>
              </a:solidFill>
              <a:latin typeface="Open Sans"/>
              <a:ea typeface="Open Sans"/>
              <a:cs typeface="Open Sans"/>
              <a:sym typeface="Open Sans"/>
            </a:endParaRPr>
          </a:p>
        </p:txBody>
      </p:sp>
      <p:sp>
        <p:nvSpPr>
          <p:cNvPr id="313" name="Google Shape;313;p61"/>
          <p:cNvSpPr txBox="1"/>
          <p:nvPr/>
        </p:nvSpPr>
        <p:spPr>
          <a:xfrm>
            <a:off x="237075" y="213425"/>
            <a:ext cx="35295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Channel </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rPr b="1" lang="en" sz="3000">
                <a:solidFill>
                  <a:srgbClr val="02B3E4"/>
                </a:solidFill>
                <a:latin typeface="Open Sans"/>
                <a:ea typeface="Open Sans"/>
                <a:cs typeface="Open Sans"/>
                <a:sym typeface="Open Sans"/>
              </a:rPr>
              <a:t>Leaders</a:t>
            </a:r>
            <a:endParaRPr b="1" sz="3000">
              <a:solidFill>
                <a:srgbClr val="02B3E4"/>
              </a:solidFill>
              <a:latin typeface="Open Sans"/>
              <a:ea typeface="Open Sans"/>
              <a:cs typeface="Open Sans"/>
              <a:sym typeface="Open Sans"/>
            </a:endParaRPr>
          </a:p>
        </p:txBody>
      </p:sp>
      <p:pic>
        <p:nvPicPr>
          <p:cNvPr id="314" name="Google Shape;314;p61"/>
          <p:cNvPicPr preferRelativeResize="0"/>
          <p:nvPr/>
        </p:nvPicPr>
        <p:blipFill>
          <a:blip r:embed="rId3">
            <a:alphaModFix/>
          </a:blip>
          <a:stretch>
            <a:fillRect/>
          </a:stretch>
        </p:blipFill>
        <p:spPr>
          <a:xfrm>
            <a:off x="3862388" y="0"/>
            <a:ext cx="5281611"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8" name="Shape 318"/>
        <p:cNvGrpSpPr/>
        <p:nvPr/>
      </p:nvGrpSpPr>
      <p:grpSpPr>
        <a:xfrm>
          <a:off x="0" y="0"/>
          <a:ext cx="0" cy="0"/>
          <a:chOff x="0" y="0"/>
          <a:chExt cx="0" cy="0"/>
        </a:xfrm>
      </p:grpSpPr>
      <p:sp>
        <p:nvSpPr>
          <p:cNvPr id="319" name="Google Shape;319;p62"/>
          <p:cNvSpPr txBox="1"/>
          <p:nvPr/>
        </p:nvSpPr>
        <p:spPr>
          <a:xfrm>
            <a:off x="240250" y="1435375"/>
            <a:ext cx="3314100" cy="3619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Classmates who may be Udacity graduates or have technical backgrounds, Use them for </a:t>
            </a:r>
            <a:r>
              <a:rPr b="1" lang="en">
                <a:solidFill>
                  <a:srgbClr val="FFFFFF"/>
                </a:solidFill>
                <a:latin typeface="Open Sans"/>
                <a:ea typeface="Open Sans"/>
                <a:cs typeface="Open Sans"/>
                <a:sym typeface="Open Sans"/>
              </a:rPr>
              <a:t>technical knowledge &amp; guidance!</a:t>
            </a:r>
            <a:endParaRPr b="1">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They will be available in the Slack </a:t>
            </a:r>
            <a:r>
              <a:rPr b="1" lang="en">
                <a:solidFill>
                  <a:srgbClr val="FFFFFF"/>
                </a:solidFill>
                <a:latin typeface="Open Sans"/>
                <a:ea typeface="Open Sans"/>
                <a:cs typeface="Open Sans"/>
                <a:sym typeface="Open Sans"/>
              </a:rPr>
              <a:t>#tech_help </a:t>
            </a:r>
            <a:r>
              <a:rPr lang="en">
                <a:solidFill>
                  <a:srgbClr val="FFFFFF"/>
                </a:solidFill>
                <a:latin typeface="Open Sans"/>
                <a:ea typeface="Open Sans"/>
                <a:cs typeface="Open Sans"/>
                <a:sym typeface="Open Sans"/>
              </a:rPr>
              <a:t>channel during designated times. </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rPr lang="en">
                <a:solidFill>
                  <a:srgbClr val="FFFFFF"/>
                </a:solidFill>
                <a:latin typeface="Open Sans"/>
                <a:ea typeface="Open Sans"/>
                <a:cs typeface="Open Sans"/>
                <a:sym typeface="Open Sans"/>
              </a:rPr>
              <a:t>Applications for both roles open Monday, November 25! 👍</a:t>
            </a:r>
            <a:endParaRPr>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800">
              <a:solidFill>
                <a:srgbClr val="FFFFFF"/>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b="1">
              <a:solidFill>
                <a:srgbClr val="FFFFFF"/>
              </a:solidFill>
              <a:latin typeface="Open Sans"/>
              <a:ea typeface="Open Sans"/>
              <a:cs typeface="Open Sans"/>
              <a:sym typeface="Open Sans"/>
            </a:endParaRPr>
          </a:p>
        </p:txBody>
      </p:sp>
      <p:sp>
        <p:nvSpPr>
          <p:cNvPr id="320" name="Google Shape;320;p62"/>
          <p:cNvSpPr txBox="1"/>
          <p:nvPr/>
        </p:nvSpPr>
        <p:spPr>
          <a:xfrm>
            <a:off x="237075" y="213425"/>
            <a:ext cx="3529500" cy="1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Technical</a:t>
            </a:r>
            <a:r>
              <a:rPr b="1" lang="en" sz="3000">
                <a:solidFill>
                  <a:srgbClr val="02B3E4"/>
                </a:solidFill>
                <a:latin typeface="Open Sans"/>
                <a:ea typeface="Open Sans"/>
                <a:cs typeface="Open Sans"/>
                <a:sym typeface="Open Sans"/>
              </a:rPr>
              <a:t> Leaders</a:t>
            </a:r>
            <a:endParaRPr sz="1800">
              <a:solidFill>
                <a:srgbClr val="FFFFFF"/>
              </a:solidFill>
              <a:latin typeface="Open Sans"/>
              <a:ea typeface="Open Sans"/>
              <a:cs typeface="Open Sans"/>
              <a:sym typeface="Open Sans"/>
            </a:endParaRPr>
          </a:p>
        </p:txBody>
      </p:sp>
      <p:pic>
        <p:nvPicPr>
          <p:cNvPr id="321" name="Google Shape;321;p62"/>
          <p:cNvPicPr preferRelativeResize="0"/>
          <p:nvPr/>
        </p:nvPicPr>
        <p:blipFill rotWithShape="1">
          <a:blip r:embed="rId3">
            <a:alphaModFix/>
          </a:blip>
          <a:srcRect b="2950" l="8956" r="7723" t="0"/>
          <a:stretch/>
        </p:blipFill>
        <p:spPr>
          <a:xfrm>
            <a:off x="3766575" y="0"/>
            <a:ext cx="537742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63"/>
          <p:cNvSpPr txBox="1"/>
          <p:nvPr>
            <p:ph idx="3" type="body"/>
          </p:nvPr>
        </p:nvSpPr>
        <p:spPr>
          <a:xfrm>
            <a:off x="219300" y="776650"/>
            <a:ext cx="4704000" cy="4241400"/>
          </a:xfrm>
          <a:prstGeom prst="rect">
            <a:avLst/>
          </a:prstGeom>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a:solidFill>
                  <a:srgbClr val="2E3D49"/>
                </a:solidFill>
                <a:highlight>
                  <a:srgbClr val="FFFFFF"/>
                </a:highlight>
              </a:rPr>
              <a:t>AMA Sessions</a:t>
            </a:r>
            <a:r>
              <a:rPr b="1" lang="en">
                <a:solidFill>
                  <a:srgbClr val="2E3D49"/>
                </a:solidFill>
                <a:highlight>
                  <a:srgbClr val="FFFFFF"/>
                </a:highlight>
              </a:rPr>
              <a:t> </a:t>
            </a:r>
            <a:r>
              <a:rPr lang="en">
                <a:solidFill>
                  <a:srgbClr val="2E3D49"/>
                </a:solidFill>
                <a:highlight>
                  <a:srgbClr val="FFFFFF"/>
                </a:highlight>
              </a:rPr>
              <a:t>for program and administrative questions in the </a:t>
            </a:r>
            <a:r>
              <a:rPr b="1" lang="en">
                <a:solidFill>
                  <a:srgbClr val="2E3D49"/>
                </a:solidFill>
                <a:highlight>
                  <a:srgbClr val="FFFFFF"/>
                </a:highlight>
              </a:rPr>
              <a:t>#ama-session </a:t>
            </a:r>
            <a:r>
              <a:rPr lang="en">
                <a:solidFill>
                  <a:srgbClr val="2E3D49"/>
                </a:solidFill>
                <a:highlight>
                  <a:srgbClr val="FFFFFF"/>
                </a:highlight>
              </a:rPr>
              <a:t>channel in Slack. Check  your Track on the Google site for date &amp; time.</a:t>
            </a:r>
            <a:endParaRPr>
              <a:solidFill>
                <a:srgbClr val="2E3D49"/>
              </a:solidFill>
              <a:highlight>
                <a:srgbClr val="FFFFFF"/>
              </a:highlight>
            </a:endParaRPr>
          </a:p>
          <a:p>
            <a:pPr indent="0" lvl="0" marL="0" rtl="0" algn="l">
              <a:lnSpc>
                <a:spcPct val="115000"/>
              </a:lnSpc>
              <a:spcBef>
                <a:spcPts val="0"/>
              </a:spcBef>
              <a:spcAft>
                <a:spcPts val="0"/>
              </a:spcAft>
              <a:buNone/>
            </a:pPr>
            <a:r>
              <a:t/>
            </a:r>
            <a:endParaRPr>
              <a:solidFill>
                <a:srgbClr val="2E3D49"/>
              </a:solidFill>
              <a:highlight>
                <a:srgbClr val="FFFFFF"/>
              </a:highlight>
            </a:endParaRPr>
          </a:p>
          <a:p>
            <a:pPr indent="0" lvl="0" marL="0" rtl="0" algn="l">
              <a:lnSpc>
                <a:spcPct val="115000"/>
              </a:lnSpc>
              <a:spcBef>
                <a:spcPts val="0"/>
              </a:spcBef>
              <a:spcAft>
                <a:spcPts val="0"/>
              </a:spcAft>
              <a:buNone/>
            </a:pPr>
            <a:r>
              <a:rPr b="1" lang="en">
                <a:solidFill>
                  <a:srgbClr val="2E3D49"/>
                </a:solidFill>
                <a:highlight>
                  <a:srgbClr val="FFFFFF"/>
                </a:highlight>
              </a:rPr>
              <a:t>Email Support </a:t>
            </a:r>
            <a:r>
              <a:rPr lang="en">
                <a:solidFill>
                  <a:srgbClr val="2E3D49"/>
                </a:solidFill>
                <a:highlight>
                  <a:srgbClr val="FFFFFF"/>
                </a:highlight>
              </a:rPr>
              <a:t>for account questions.  please use our </a:t>
            </a:r>
            <a:r>
              <a:rPr lang="en" u="sng">
                <a:solidFill>
                  <a:schemeClr val="hlink"/>
                </a:solidFill>
                <a:highlight>
                  <a:srgbClr val="FFFFFF"/>
                </a:highlight>
                <a:hlinkClick r:id="rId3"/>
              </a:rPr>
              <a:t>Submit a request</a:t>
            </a:r>
            <a:r>
              <a:rPr lang="en">
                <a:solidFill>
                  <a:srgbClr val="2E3D49"/>
                </a:solidFill>
                <a:highlight>
                  <a:srgbClr val="FFFFFF"/>
                </a:highlight>
              </a:rPr>
              <a:t> with Scholarships in the dropdown</a:t>
            </a:r>
            <a:endParaRPr>
              <a:solidFill>
                <a:srgbClr val="2E3D49"/>
              </a:solidFill>
              <a:highlight>
                <a:srgbClr val="FFFFFF"/>
              </a:highlight>
            </a:endParaRPr>
          </a:p>
          <a:p>
            <a:pPr indent="0" lvl="0" marL="0" rtl="0" algn="l">
              <a:lnSpc>
                <a:spcPct val="115000"/>
              </a:lnSpc>
              <a:spcBef>
                <a:spcPts val="0"/>
              </a:spcBef>
              <a:spcAft>
                <a:spcPts val="0"/>
              </a:spcAft>
              <a:buNone/>
            </a:pPr>
            <a:r>
              <a:t/>
            </a:r>
            <a:endParaRPr>
              <a:solidFill>
                <a:srgbClr val="2E3D49"/>
              </a:solidFill>
              <a:highlight>
                <a:srgbClr val="FFFFFF"/>
              </a:highlight>
            </a:endParaRPr>
          </a:p>
          <a:p>
            <a:pPr indent="0" lvl="0" marL="0" rtl="0" algn="l">
              <a:lnSpc>
                <a:spcPct val="115000"/>
              </a:lnSpc>
              <a:spcBef>
                <a:spcPts val="0"/>
              </a:spcBef>
              <a:spcAft>
                <a:spcPts val="0"/>
              </a:spcAft>
              <a:buNone/>
            </a:pPr>
            <a:r>
              <a:rPr b="1" lang="en">
                <a:solidFill>
                  <a:srgbClr val="2E3D49"/>
                </a:solidFill>
                <a:highlight>
                  <a:srgbClr val="FFFFFF"/>
                </a:highlight>
              </a:rPr>
              <a:t>DM (Direct Message) </a:t>
            </a:r>
            <a:r>
              <a:rPr lang="en">
                <a:solidFill>
                  <a:srgbClr val="2E3D49"/>
                </a:solidFill>
                <a:highlight>
                  <a:srgbClr val="FFFFFF"/>
                </a:highlight>
              </a:rPr>
              <a:t>with questions that are urgent or concern a personal matter </a:t>
            </a:r>
            <a:endParaRPr b="1"/>
          </a:p>
        </p:txBody>
      </p:sp>
      <p:sp>
        <p:nvSpPr>
          <p:cNvPr id="327" name="Google Shape;327;p63"/>
          <p:cNvSpPr/>
          <p:nvPr/>
        </p:nvSpPr>
        <p:spPr>
          <a:xfrm>
            <a:off x="4992900" y="2025"/>
            <a:ext cx="415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222222"/>
              </a:solidFill>
              <a:latin typeface="Calibri"/>
              <a:ea typeface="Calibri"/>
              <a:cs typeface="Calibri"/>
              <a:sym typeface="Calibri"/>
            </a:endParaRPr>
          </a:p>
          <a:p>
            <a:pPr indent="0" lvl="0" marL="0" rtl="0" algn="l">
              <a:spcBef>
                <a:spcPts val="0"/>
              </a:spcBef>
              <a:spcAft>
                <a:spcPts val="0"/>
              </a:spcAft>
              <a:buNone/>
            </a:pPr>
            <a:r>
              <a:t/>
            </a:r>
            <a:endParaRPr/>
          </a:p>
        </p:txBody>
      </p:sp>
      <p:grpSp>
        <p:nvGrpSpPr>
          <p:cNvPr id="328" name="Google Shape;328;p63"/>
          <p:cNvGrpSpPr/>
          <p:nvPr/>
        </p:nvGrpSpPr>
        <p:grpSpPr>
          <a:xfrm>
            <a:off x="5426018" y="2894706"/>
            <a:ext cx="1431530" cy="2119267"/>
            <a:chOff x="5577150" y="2578291"/>
            <a:chExt cx="1357801" cy="2010117"/>
          </a:xfrm>
        </p:grpSpPr>
        <p:pic>
          <p:nvPicPr>
            <p:cNvPr id="329" name="Google Shape;329;p63"/>
            <p:cNvPicPr preferRelativeResize="0"/>
            <p:nvPr/>
          </p:nvPicPr>
          <p:blipFill rotWithShape="1">
            <a:blip r:embed="rId4">
              <a:alphaModFix/>
            </a:blip>
            <a:srcRect b="26921" l="0" r="0" t="0"/>
            <a:stretch/>
          </p:blipFill>
          <p:spPr>
            <a:xfrm>
              <a:off x="5577150" y="2578291"/>
              <a:ext cx="1357797" cy="1320707"/>
            </a:xfrm>
            <a:prstGeom prst="rect">
              <a:avLst/>
            </a:prstGeom>
            <a:noFill/>
            <a:ln>
              <a:noFill/>
            </a:ln>
          </p:spPr>
        </p:pic>
        <p:sp>
          <p:nvSpPr>
            <p:cNvPr id="330" name="Google Shape;330;p63"/>
            <p:cNvSpPr txBox="1"/>
            <p:nvPr/>
          </p:nvSpPr>
          <p:spPr>
            <a:xfrm>
              <a:off x="5577151" y="3899008"/>
              <a:ext cx="1357800" cy="6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Brenda Law</a:t>
              </a:r>
              <a:endParaRPr b="1">
                <a:solidFill>
                  <a:srgbClr val="FFFFFF"/>
                </a:solidFill>
              </a:endParaRPr>
            </a:p>
            <a:p>
              <a:pPr indent="0" lvl="0" marL="0" rtl="0" algn="ctr">
                <a:spcBef>
                  <a:spcPts val="0"/>
                </a:spcBef>
                <a:spcAft>
                  <a:spcPts val="0"/>
                </a:spcAft>
                <a:buNone/>
              </a:pPr>
              <a:r>
                <a:rPr lang="en">
                  <a:solidFill>
                    <a:srgbClr val="FFFFFF"/>
                  </a:solidFill>
                </a:rPr>
                <a:t>Cloud Track</a:t>
              </a:r>
              <a:endParaRPr>
                <a:solidFill>
                  <a:srgbClr val="FFFFFF"/>
                </a:solidFill>
              </a:endParaRPr>
            </a:p>
            <a:p>
              <a:pPr indent="0" lvl="0" marL="0" rtl="0" algn="ctr">
                <a:spcBef>
                  <a:spcPts val="0"/>
                </a:spcBef>
                <a:spcAft>
                  <a:spcPts val="0"/>
                </a:spcAft>
                <a:buNone/>
              </a:pPr>
              <a:r>
                <a:rPr lang="en" sz="1200">
                  <a:solidFill>
                    <a:srgbClr val="FFFFFF"/>
                  </a:solidFill>
                </a:rPr>
                <a:t>@Brenda.Udacity</a:t>
              </a:r>
              <a:endParaRPr sz="1200">
                <a:solidFill>
                  <a:srgbClr val="FFFFFF"/>
                </a:solidFill>
              </a:endParaRPr>
            </a:p>
          </p:txBody>
        </p:sp>
      </p:grpSp>
      <p:sp>
        <p:nvSpPr>
          <p:cNvPr id="331" name="Google Shape;331;p63"/>
          <p:cNvSpPr txBox="1"/>
          <p:nvPr/>
        </p:nvSpPr>
        <p:spPr>
          <a:xfrm>
            <a:off x="219300" y="97925"/>
            <a:ext cx="40182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Scholarships Team</a:t>
            </a:r>
            <a:endParaRPr sz="1800">
              <a:solidFill>
                <a:srgbClr val="FFFFFF"/>
              </a:solidFill>
              <a:latin typeface="Open Sans"/>
              <a:ea typeface="Open Sans"/>
              <a:cs typeface="Open Sans"/>
              <a:sym typeface="Open Sans"/>
            </a:endParaRPr>
          </a:p>
        </p:txBody>
      </p:sp>
      <p:grpSp>
        <p:nvGrpSpPr>
          <p:cNvPr id="332" name="Google Shape;332;p63"/>
          <p:cNvGrpSpPr/>
          <p:nvPr/>
        </p:nvGrpSpPr>
        <p:grpSpPr>
          <a:xfrm>
            <a:off x="5369514" y="589904"/>
            <a:ext cx="1557811" cy="2168947"/>
            <a:chOff x="5335500" y="266800"/>
            <a:chExt cx="1516856" cy="2111925"/>
          </a:xfrm>
        </p:grpSpPr>
        <p:sp>
          <p:nvSpPr>
            <p:cNvPr id="333" name="Google Shape;333;p63"/>
            <p:cNvSpPr txBox="1"/>
            <p:nvPr/>
          </p:nvSpPr>
          <p:spPr>
            <a:xfrm>
              <a:off x="5335500" y="1697725"/>
              <a:ext cx="1516800" cy="6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Grace Cho</a:t>
              </a:r>
              <a:endParaRPr b="1">
                <a:solidFill>
                  <a:srgbClr val="FFFFFF"/>
                </a:solidFill>
              </a:endParaRPr>
            </a:p>
            <a:p>
              <a:pPr indent="0" lvl="0" marL="0" rtl="0" algn="ctr">
                <a:spcBef>
                  <a:spcPts val="0"/>
                </a:spcBef>
                <a:spcAft>
                  <a:spcPts val="0"/>
                </a:spcAft>
                <a:buNone/>
              </a:pPr>
              <a:r>
                <a:rPr lang="en">
                  <a:solidFill>
                    <a:srgbClr val="FFFFFF"/>
                  </a:solidFill>
                </a:rPr>
                <a:t>AI Track</a:t>
              </a:r>
              <a:endParaRPr>
                <a:solidFill>
                  <a:srgbClr val="FFFFFF"/>
                </a:solidFill>
              </a:endParaRPr>
            </a:p>
            <a:p>
              <a:pPr indent="0" lvl="0" marL="0" rtl="0" algn="ctr">
                <a:spcBef>
                  <a:spcPts val="0"/>
                </a:spcBef>
                <a:spcAft>
                  <a:spcPts val="0"/>
                </a:spcAft>
                <a:buNone/>
              </a:pPr>
              <a:r>
                <a:rPr lang="en" sz="1200">
                  <a:solidFill>
                    <a:srgbClr val="FFFFFF"/>
                  </a:solidFill>
                </a:rPr>
                <a:t>@Grace.Udacity</a:t>
              </a:r>
              <a:endParaRPr sz="1200">
                <a:solidFill>
                  <a:srgbClr val="FFFFFF"/>
                </a:solidFill>
              </a:endParaRPr>
            </a:p>
            <a:p>
              <a:pPr indent="0" lvl="0" marL="0" rtl="0" algn="l">
                <a:spcBef>
                  <a:spcPts val="0"/>
                </a:spcBef>
                <a:spcAft>
                  <a:spcPts val="0"/>
                </a:spcAft>
                <a:buNone/>
              </a:pPr>
              <a:r>
                <a:t/>
              </a:r>
              <a:endParaRPr>
                <a:solidFill>
                  <a:srgbClr val="FFFFFF"/>
                </a:solidFill>
              </a:endParaRPr>
            </a:p>
          </p:txBody>
        </p:sp>
        <p:pic>
          <p:nvPicPr>
            <p:cNvPr id="334" name="Google Shape;334;p63"/>
            <p:cNvPicPr preferRelativeResize="0"/>
            <p:nvPr/>
          </p:nvPicPr>
          <p:blipFill rotWithShape="1">
            <a:blip r:embed="rId5">
              <a:alphaModFix/>
            </a:blip>
            <a:srcRect b="24902" l="5444" r="14949" t="0"/>
            <a:stretch/>
          </p:blipFill>
          <p:spPr>
            <a:xfrm>
              <a:off x="5335501" y="266800"/>
              <a:ext cx="1516855" cy="1430925"/>
            </a:xfrm>
            <a:prstGeom prst="rect">
              <a:avLst/>
            </a:prstGeom>
            <a:noFill/>
            <a:ln>
              <a:noFill/>
            </a:ln>
          </p:spPr>
        </p:pic>
      </p:grpSp>
      <p:grpSp>
        <p:nvGrpSpPr>
          <p:cNvPr id="335" name="Google Shape;335;p63"/>
          <p:cNvGrpSpPr/>
          <p:nvPr/>
        </p:nvGrpSpPr>
        <p:grpSpPr>
          <a:xfrm>
            <a:off x="7300469" y="590806"/>
            <a:ext cx="1464972" cy="2172537"/>
            <a:chOff x="7478625" y="266800"/>
            <a:chExt cx="1424100" cy="2111925"/>
          </a:xfrm>
        </p:grpSpPr>
        <p:sp>
          <p:nvSpPr>
            <p:cNvPr id="336" name="Google Shape;336;p63"/>
            <p:cNvSpPr txBox="1"/>
            <p:nvPr/>
          </p:nvSpPr>
          <p:spPr>
            <a:xfrm>
              <a:off x="7544925" y="1697725"/>
              <a:ext cx="1357800" cy="6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Palak Sadani</a:t>
              </a:r>
              <a:endParaRPr b="1">
                <a:solidFill>
                  <a:srgbClr val="FFFFFF"/>
                </a:solidFill>
              </a:endParaRPr>
            </a:p>
            <a:p>
              <a:pPr indent="0" lvl="0" marL="0" rtl="0" algn="ctr">
                <a:spcBef>
                  <a:spcPts val="0"/>
                </a:spcBef>
                <a:spcAft>
                  <a:spcPts val="0"/>
                </a:spcAft>
                <a:buNone/>
              </a:pPr>
              <a:r>
                <a:rPr lang="en">
                  <a:solidFill>
                    <a:srgbClr val="FFFFFF"/>
                  </a:solidFill>
                </a:rPr>
                <a:t>Data Track</a:t>
              </a:r>
              <a:endParaRPr>
                <a:solidFill>
                  <a:srgbClr val="FFFFFF"/>
                </a:solidFill>
              </a:endParaRPr>
            </a:p>
            <a:p>
              <a:pPr indent="0" lvl="0" marL="0" rtl="0" algn="ctr">
                <a:spcBef>
                  <a:spcPts val="0"/>
                </a:spcBef>
                <a:spcAft>
                  <a:spcPts val="0"/>
                </a:spcAft>
                <a:buNone/>
              </a:pPr>
              <a:r>
                <a:rPr lang="en" sz="1200">
                  <a:solidFill>
                    <a:srgbClr val="FFFFFF"/>
                  </a:solidFill>
                </a:rPr>
                <a:t>@</a:t>
              </a:r>
              <a:r>
                <a:rPr lang="en" sz="1200">
                  <a:solidFill>
                    <a:srgbClr val="FFFFFF"/>
                  </a:solidFill>
                </a:rPr>
                <a:t>Palak.Udacity</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solidFill>
                  <a:srgbClr val="FFFFFF"/>
                </a:solidFill>
              </a:endParaRPr>
            </a:p>
          </p:txBody>
        </p:sp>
        <p:pic>
          <p:nvPicPr>
            <p:cNvPr id="337" name="Google Shape;337;p63"/>
            <p:cNvPicPr preferRelativeResize="0"/>
            <p:nvPr/>
          </p:nvPicPr>
          <p:blipFill rotWithShape="1">
            <a:blip r:embed="rId6">
              <a:alphaModFix/>
            </a:blip>
            <a:srcRect b="0" l="7232" r="3807" t="10610"/>
            <a:stretch/>
          </p:blipFill>
          <p:spPr>
            <a:xfrm>
              <a:off x="7478625" y="266800"/>
              <a:ext cx="1424100" cy="1430925"/>
            </a:xfrm>
            <a:prstGeom prst="rect">
              <a:avLst/>
            </a:prstGeom>
            <a:noFill/>
            <a:ln>
              <a:noFill/>
            </a:ln>
          </p:spPr>
        </p:pic>
      </p:grpSp>
      <p:grpSp>
        <p:nvGrpSpPr>
          <p:cNvPr id="338" name="Google Shape;338;p63"/>
          <p:cNvGrpSpPr/>
          <p:nvPr/>
        </p:nvGrpSpPr>
        <p:grpSpPr>
          <a:xfrm>
            <a:off x="7264137" y="2892370"/>
            <a:ext cx="1511201" cy="2222203"/>
            <a:chOff x="7326320" y="2841827"/>
            <a:chExt cx="1438691" cy="2115578"/>
          </a:xfrm>
        </p:grpSpPr>
        <p:pic>
          <p:nvPicPr>
            <p:cNvPr id="339" name="Google Shape;339;p63"/>
            <p:cNvPicPr preferRelativeResize="0"/>
            <p:nvPr/>
          </p:nvPicPr>
          <p:blipFill rotWithShape="1">
            <a:blip r:embed="rId7">
              <a:alphaModFix/>
            </a:blip>
            <a:srcRect b="33046" l="0" r="0" t="4953"/>
            <a:stretch/>
          </p:blipFill>
          <p:spPr>
            <a:xfrm>
              <a:off x="7326320" y="2841827"/>
              <a:ext cx="1438203" cy="1337369"/>
            </a:xfrm>
            <a:prstGeom prst="rect">
              <a:avLst/>
            </a:prstGeom>
            <a:noFill/>
            <a:ln>
              <a:noFill/>
            </a:ln>
          </p:spPr>
        </p:pic>
        <p:sp>
          <p:nvSpPr>
            <p:cNvPr id="340" name="Google Shape;340;p63"/>
            <p:cNvSpPr txBox="1"/>
            <p:nvPr/>
          </p:nvSpPr>
          <p:spPr>
            <a:xfrm>
              <a:off x="7326810" y="4179205"/>
              <a:ext cx="1438200" cy="7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Clayton Wert</a:t>
              </a:r>
              <a:endParaRPr b="1">
                <a:solidFill>
                  <a:srgbClr val="FFFFFF"/>
                </a:solidFill>
              </a:endParaRPr>
            </a:p>
            <a:p>
              <a:pPr indent="0" lvl="0" marL="0" rtl="0" algn="ctr">
                <a:spcBef>
                  <a:spcPts val="0"/>
                </a:spcBef>
                <a:spcAft>
                  <a:spcPts val="0"/>
                </a:spcAft>
                <a:buNone/>
              </a:pPr>
              <a:r>
                <a:rPr lang="en">
                  <a:solidFill>
                    <a:srgbClr val="FFFFFF"/>
                  </a:solidFill>
                </a:rPr>
                <a:t>Cloud Track</a:t>
              </a:r>
              <a:endParaRPr>
                <a:solidFill>
                  <a:srgbClr val="FFFFFF"/>
                </a:solidFill>
              </a:endParaRPr>
            </a:p>
            <a:p>
              <a:pPr indent="0" lvl="0" marL="0" rtl="0" algn="ctr">
                <a:spcBef>
                  <a:spcPts val="0"/>
                </a:spcBef>
                <a:spcAft>
                  <a:spcPts val="0"/>
                </a:spcAft>
                <a:buNone/>
              </a:pPr>
              <a:r>
                <a:rPr lang="en" sz="1200">
                  <a:solidFill>
                    <a:srgbClr val="FFFFFF"/>
                  </a:solidFill>
                </a:rPr>
                <a:t>@Clayton.Udacity</a:t>
              </a:r>
              <a:endParaRPr sz="1200">
                <a:solidFill>
                  <a:srgbClr val="FFFFFF"/>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344" name="Shape 344"/>
        <p:cNvGrpSpPr/>
        <p:nvPr/>
      </p:nvGrpSpPr>
      <p:grpSpPr>
        <a:xfrm>
          <a:off x="0" y="0"/>
          <a:ext cx="0" cy="0"/>
          <a:chOff x="0" y="0"/>
          <a:chExt cx="0" cy="0"/>
        </a:xfrm>
      </p:grpSpPr>
      <p:sp>
        <p:nvSpPr>
          <p:cNvPr id="345" name="Google Shape;345;p64"/>
          <p:cNvSpPr txBox="1"/>
          <p:nvPr/>
        </p:nvSpPr>
        <p:spPr>
          <a:xfrm>
            <a:off x="219300" y="97925"/>
            <a:ext cx="8368800" cy="12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Bookmark the Bertelsmann Challenge Google Site</a:t>
            </a:r>
            <a:endParaRPr sz="1800">
              <a:solidFill>
                <a:srgbClr val="FFFFFF"/>
              </a:solidFill>
              <a:latin typeface="Open Sans"/>
              <a:ea typeface="Open Sans"/>
              <a:cs typeface="Open Sans"/>
              <a:sym typeface="Open Sans"/>
            </a:endParaRPr>
          </a:p>
        </p:txBody>
      </p:sp>
      <p:sp>
        <p:nvSpPr>
          <p:cNvPr id="346" name="Google Shape;346;p64"/>
          <p:cNvSpPr txBox="1"/>
          <p:nvPr/>
        </p:nvSpPr>
        <p:spPr>
          <a:xfrm>
            <a:off x="387600" y="1229600"/>
            <a:ext cx="83688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a:t>
            </a:r>
            <a:r>
              <a:rPr lang="en" sz="1800"/>
              <a:t>Bertelsmann</a:t>
            </a:r>
            <a:r>
              <a:rPr lang="en" sz="1800"/>
              <a:t> Challenge site is your go-to spot for information on announcements, resources, the calendar of events, FAQ’s, and more! Anytime you have a question, come here first to see if it’s already been answered.</a:t>
            </a:r>
            <a:endParaRPr sz="1800"/>
          </a:p>
          <a:p>
            <a:pPr indent="0" lvl="0" marL="0" rtl="0" algn="l">
              <a:spcBef>
                <a:spcPts val="0"/>
              </a:spcBef>
              <a:spcAft>
                <a:spcPts val="0"/>
              </a:spcAft>
              <a:buNone/>
            </a:pPr>
            <a:r>
              <a:t/>
            </a:r>
            <a:endParaRPr sz="1000"/>
          </a:p>
          <a:p>
            <a:pPr indent="0" lvl="0" marL="0" rtl="0" algn="ctr">
              <a:spcBef>
                <a:spcPts val="0"/>
              </a:spcBef>
              <a:spcAft>
                <a:spcPts val="0"/>
              </a:spcAft>
              <a:buNone/>
            </a:pPr>
            <a:r>
              <a:rPr lang="en" sz="1800"/>
              <a:t>Link: </a:t>
            </a:r>
            <a:r>
              <a:rPr lang="en" sz="1800" u="sng">
                <a:solidFill>
                  <a:schemeClr val="hlink"/>
                </a:solidFill>
                <a:hlinkClick r:id="rId3"/>
              </a:rPr>
              <a:t>http://bit.ly/bertelsmann-tech</a:t>
            </a:r>
            <a:r>
              <a:rPr lang="en" sz="1800"/>
              <a:t> </a:t>
            </a:r>
            <a:endParaRPr sz="1800">
              <a:solidFill>
                <a:srgbClr val="02B3E4"/>
              </a:solidFill>
              <a:highlight>
                <a:srgbClr val="FFFF00"/>
              </a:high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347" name="Google Shape;347;p64"/>
          <p:cNvPicPr preferRelativeResize="0"/>
          <p:nvPr/>
        </p:nvPicPr>
        <p:blipFill>
          <a:blip r:embed="rId4">
            <a:alphaModFix/>
          </a:blip>
          <a:stretch>
            <a:fillRect/>
          </a:stretch>
        </p:blipFill>
        <p:spPr>
          <a:xfrm>
            <a:off x="0" y="2750925"/>
            <a:ext cx="9144000" cy="2392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5"/>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Upcoming</a:t>
            </a:r>
            <a:endParaRPr sz="3600"/>
          </a:p>
          <a:p>
            <a:pPr indent="0" lvl="0" marL="0" rtl="0" algn="ctr">
              <a:lnSpc>
                <a:spcPct val="100000"/>
              </a:lnSpc>
              <a:spcBef>
                <a:spcPts val="0"/>
              </a:spcBef>
              <a:spcAft>
                <a:spcPts val="0"/>
              </a:spcAft>
              <a:buNone/>
            </a:pPr>
            <a:r>
              <a:rPr lang="en" sz="3600"/>
              <a:t>Initiatives</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10" name="Shape 210"/>
        <p:cNvGrpSpPr/>
        <p:nvPr/>
      </p:nvGrpSpPr>
      <p:grpSpPr>
        <a:xfrm>
          <a:off x="0" y="0"/>
          <a:ext cx="0" cy="0"/>
          <a:chOff x="0" y="0"/>
          <a:chExt cx="0" cy="0"/>
        </a:xfrm>
      </p:grpSpPr>
      <p:sp>
        <p:nvSpPr>
          <p:cNvPr id="211" name="Google Shape;211;p48"/>
          <p:cNvSpPr/>
          <p:nvPr/>
        </p:nvSpPr>
        <p:spPr>
          <a:xfrm>
            <a:off x="4280325" y="8900"/>
            <a:ext cx="4863900" cy="5143500"/>
          </a:xfrm>
          <a:prstGeom prst="rect">
            <a:avLst/>
          </a:prstGeom>
          <a:solidFill>
            <a:srgbClr val="354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8"/>
          <p:cNvSpPr txBox="1"/>
          <p:nvPr/>
        </p:nvSpPr>
        <p:spPr>
          <a:xfrm>
            <a:off x="231375" y="2779400"/>
            <a:ext cx="3782100" cy="11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2B3E4"/>
                </a:solidFill>
                <a:latin typeface="Open Sans"/>
                <a:ea typeface="Open Sans"/>
                <a:cs typeface="Open Sans"/>
                <a:sym typeface="Open Sans"/>
              </a:rPr>
              <a:t>TODAY’S </a:t>
            </a:r>
            <a:endParaRPr b="1" sz="3000">
              <a:solidFill>
                <a:srgbClr val="02B3E4"/>
              </a:solidFill>
              <a:latin typeface="Open Sans"/>
              <a:ea typeface="Open Sans"/>
              <a:cs typeface="Open Sans"/>
              <a:sym typeface="Open Sans"/>
            </a:endParaRPr>
          </a:p>
          <a:p>
            <a:pPr indent="0" lvl="0" marL="0" rtl="0" algn="ctr">
              <a:spcBef>
                <a:spcPts val="0"/>
              </a:spcBef>
              <a:spcAft>
                <a:spcPts val="0"/>
              </a:spcAft>
              <a:buNone/>
            </a:pPr>
            <a:r>
              <a:rPr b="1" lang="en" sz="3000">
                <a:solidFill>
                  <a:srgbClr val="02B3E4"/>
                </a:solidFill>
                <a:latin typeface="Open Sans"/>
                <a:ea typeface="Open Sans"/>
                <a:cs typeface="Open Sans"/>
                <a:sym typeface="Open Sans"/>
              </a:rPr>
              <a:t>AGENDA</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pic>
        <p:nvPicPr>
          <p:cNvPr id="213" name="Google Shape;213;p48"/>
          <p:cNvPicPr preferRelativeResize="0"/>
          <p:nvPr/>
        </p:nvPicPr>
        <p:blipFill>
          <a:blip r:embed="rId3">
            <a:alphaModFix/>
          </a:blip>
          <a:stretch>
            <a:fillRect/>
          </a:stretch>
        </p:blipFill>
        <p:spPr>
          <a:xfrm>
            <a:off x="1261475" y="883800"/>
            <a:ext cx="1721900" cy="1721900"/>
          </a:xfrm>
          <a:prstGeom prst="rect">
            <a:avLst/>
          </a:prstGeom>
          <a:noFill/>
          <a:ln>
            <a:noFill/>
          </a:ln>
        </p:spPr>
      </p:pic>
      <p:sp>
        <p:nvSpPr>
          <p:cNvPr id="214" name="Google Shape;214;p48"/>
          <p:cNvSpPr txBox="1"/>
          <p:nvPr/>
        </p:nvSpPr>
        <p:spPr>
          <a:xfrm>
            <a:off x="4734000" y="274250"/>
            <a:ext cx="4410000" cy="4612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Program Overview</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Getting Started</a:t>
            </a:r>
            <a:endParaRPr sz="1800">
              <a:solidFill>
                <a:srgbClr val="FFFFFF"/>
              </a:solidFill>
              <a:latin typeface="Open Sans"/>
              <a:ea typeface="Open Sans"/>
              <a:cs typeface="Open Sans"/>
              <a:sym typeface="Open Sans"/>
            </a:endParaRPr>
          </a:p>
          <a:p>
            <a:pPr indent="-342900" lvl="1" marL="9144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Accessing your Classroom</a:t>
            </a:r>
            <a:endParaRPr sz="1800">
              <a:solidFill>
                <a:srgbClr val="FFFFFF"/>
              </a:solidFill>
              <a:latin typeface="Open Sans"/>
              <a:ea typeface="Open Sans"/>
              <a:cs typeface="Open Sans"/>
              <a:sym typeface="Open Sans"/>
            </a:endParaRPr>
          </a:p>
          <a:p>
            <a:pPr indent="-342900" lvl="1" marL="9144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Slack Community</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Community Resources</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Upcoming Initiatives</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Scholarship Advice from Ioannis</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Final Wrap Up</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Live Q&amp;A</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Happy Hour!</a:t>
            </a:r>
            <a:endParaRPr sz="180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6"/>
          <p:cNvSpPr txBox="1"/>
          <p:nvPr>
            <p:ph type="title"/>
          </p:nvPr>
        </p:nvSpPr>
        <p:spPr>
          <a:xfrm>
            <a:off x="457200" y="304800"/>
            <a:ext cx="8330700" cy="567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D3D4A"/>
              </a:buClr>
              <a:buFont typeface="Open Sans"/>
              <a:buNone/>
            </a:pPr>
            <a:r>
              <a:rPr b="1" lang="en">
                <a:solidFill>
                  <a:srgbClr val="02B3E4"/>
                </a:solidFill>
              </a:rPr>
              <a:t>Community </a:t>
            </a:r>
            <a:r>
              <a:rPr b="1" lang="en">
                <a:solidFill>
                  <a:srgbClr val="02B3E4"/>
                </a:solidFill>
              </a:rPr>
              <a:t>Initiatives</a:t>
            </a:r>
            <a:endParaRPr b="1" sz="500">
              <a:solidFill>
                <a:srgbClr val="02B3E4"/>
              </a:solidFill>
            </a:endParaRPr>
          </a:p>
        </p:txBody>
      </p:sp>
      <p:sp>
        <p:nvSpPr>
          <p:cNvPr id="358" name="Google Shape;358;p66"/>
          <p:cNvSpPr/>
          <p:nvPr/>
        </p:nvSpPr>
        <p:spPr>
          <a:xfrm>
            <a:off x="551475" y="1039300"/>
            <a:ext cx="2471100" cy="370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6"/>
          <p:cNvSpPr txBox="1"/>
          <p:nvPr/>
        </p:nvSpPr>
        <p:spPr>
          <a:xfrm>
            <a:off x="830175" y="1149925"/>
            <a:ext cx="19137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2B3E4"/>
                </a:solidFill>
                <a:latin typeface="Open Sans"/>
                <a:ea typeface="Open Sans"/>
                <a:cs typeface="Open Sans"/>
                <a:sym typeface="Open Sans"/>
              </a:rPr>
              <a:t>Study</a:t>
            </a:r>
            <a:r>
              <a:rPr b="1" lang="en" sz="2000">
                <a:solidFill>
                  <a:srgbClr val="02B3E4"/>
                </a:solidFill>
                <a:latin typeface="Open Sans"/>
                <a:ea typeface="Open Sans"/>
                <a:cs typeface="Open Sans"/>
                <a:sym typeface="Open Sans"/>
              </a:rPr>
              <a:t> Groups </a:t>
            </a:r>
            <a:endParaRPr b="1" sz="2000">
              <a:solidFill>
                <a:srgbClr val="02B3E4"/>
              </a:solidFill>
              <a:latin typeface="Open Sans"/>
              <a:ea typeface="Open Sans"/>
              <a:cs typeface="Open Sans"/>
              <a:sym typeface="Open Sans"/>
            </a:endParaRPr>
          </a:p>
        </p:txBody>
      </p:sp>
      <p:sp>
        <p:nvSpPr>
          <p:cNvPr id="360" name="Google Shape;360;p66"/>
          <p:cNvSpPr txBox="1"/>
          <p:nvPr/>
        </p:nvSpPr>
        <p:spPr>
          <a:xfrm>
            <a:off x="668125" y="1705825"/>
            <a:ext cx="21315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Join a Study Group that matches your interests or location. It’s a great way to learn with peers</a:t>
            </a:r>
            <a:endParaRPr>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a:p>
            <a:pPr indent="0" lvl="0" marL="0" rtl="0" algn="ctr">
              <a:spcBef>
                <a:spcPts val="0"/>
              </a:spcBef>
              <a:spcAft>
                <a:spcPts val="0"/>
              </a:spcAft>
              <a:buNone/>
            </a:pPr>
            <a:r>
              <a:rPr lang="en">
                <a:solidFill>
                  <a:srgbClr val="02B3E4"/>
                </a:solidFill>
                <a:latin typeface="Open Sans"/>
                <a:ea typeface="Open Sans"/>
                <a:cs typeface="Open Sans"/>
                <a:sym typeface="Open Sans"/>
              </a:rPr>
              <a:t>Coming 11/25/19</a:t>
            </a:r>
            <a:endParaRPr>
              <a:solidFill>
                <a:srgbClr val="02B3E4"/>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a:solidFill>
                  <a:srgbClr val="FFFFFF"/>
                </a:solidFill>
                <a:latin typeface="Open Sans"/>
                <a:ea typeface="Open Sans"/>
                <a:cs typeface="Open Sans"/>
                <a:sym typeface="Open Sans"/>
              </a:rPr>
              <a:t>A Study Group can be for anything - </a:t>
            </a:r>
            <a:r>
              <a:rPr b="1" lang="en">
                <a:solidFill>
                  <a:srgbClr val="FFFFFF"/>
                </a:solidFill>
                <a:latin typeface="Open Sans"/>
                <a:ea typeface="Open Sans"/>
                <a:cs typeface="Open Sans"/>
                <a:sym typeface="Open Sans"/>
              </a:rPr>
              <a:t>meetups, lessons, concepts</a:t>
            </a:r>
            <a:r>
              <a:rPr lang="en">
                <a:solidFill>
                  <a:srgbClr val="FFFFFF"/>
                </a:solidFill>
                <a:latin typeface="Open Sans"/>
                <a:ea typeface="Open Sans"/>
                <a:cs typeface="Open Sans"/>
                <a:sym typeface="Open Sans"/>
              </a:rPr>
              <a:t> etc. and you can join which ever you want</a:t>
            </a:r>
            <a:endParaRPr>
              <a:solidFill>
                <a:srgbClr val="FFFFFF"/>
              </a:solidFill>
            </a:endParaRPr>
          </a:p>
        </p:txBody>
      </p:sp>
      <p:sp>
        <p:nvSpPr>
          <p:cNvPr id="361" name="Google Shape;361;p66"/>
          <p:cNvSpPr/>
          <p:nvPr/>
        </p:nvSpPr>
        <p:spPr>
          <a:xfrm>
            <a:off x="3381800" y="1053300"/>
            <a:ext cx="2471100" cy="370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6"/>
          <p:cNvSpPr txBox="1"/>
          <p:nvPr/>
        </p:nvSpPr>
        <p:spPr>
          <a:xfrm>
            <a:off x="3660500" y="1163925"/>
            <a:ext cx="19137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2B3E4"/>
                </a:solidFill>
                <a:latin typeface="Open Sans"/>
                <a:ea typeface="Open Sans"/>
                <a:cs typeface="Open Sans"/>
                <a:sym typeface="Open Sans"/>
              </a:rPr>
              <a:t>BINGO!</a:t>
            </a:r>
            <a:endParaRPr b="1" sz="2000">
              <a:solidFill>
                <a:srgbClr val="02B3E4"/>
              </a:solidFill>
              <a:latin typeface="Open Sans"/>
              <a:ea typeface="Open Sans"/>
              <a:cs typeface="Open Sans"/>
              <a:sym typeface="Open Sans"/>
            </a:endParaRPr>
          </a:p>
        </p:txBody>
      </p:sp>
      <p:sp>
        <p:nvSpPr>
          <p:cNvPr id="363" name="Google Shape;363;p66"/>
          <p:cNvSpPr txBox="1"/>
          <p:nvPr/>
        </p:nvSpPr>
        <p:spPr>
          <a:xfrm>
            <a:off x="3498450" y="1719750"/>
            <a:ext cx="21315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Play Bertelsmann BINGO - our fun, interactive game to ease you into the Community &amp; Course material! </a:t>
            </a:r>
            <a:endParaRPr>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a:solidFill>
                  <a:srgbClr val="02B3E4"/>
                </a:solidFill>
                <a:latin typeface="Open Sans"/>
                <a:ea typeface="Open Sans"/>
                <a:cs typeface="Open Sans"/>
                <a:sym typeface="Open Sans"/>
              </a:rPr>
              <a:t>Coming 11/22/19</a:t>
            </a:r>
            <a:endParaRPr>
              <a:solidFill>
                <a:srgbClr val="02B3E4"/>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a:solidFill>
                  <a:srgbClr val="FFFFFF"/>
                </a:solidFill>
                <a:latin typeface="Open Sans"/>
                <a:ea typeface="Open Sans"/>
                <a:cs typeface="Open Sans"/>
                <a:sym typeface="Open Sans"/>
              </a:rPr>
              <a:t>Cover all spots on your Bingo card and submit it for a chance at a Udacity swag!</a:t>
            </a:r>
            <a:endParaRPr>
              <a:solidFill>
                <a:srgbClr val="FFFFFF"/>
              </a:solidFill>
              <a:latin typeface="Open Sans"/>
              <a:ea typeface="Open Sans"/>
              <a:cs typeface="Open Sans"/>
              <a:sym typeface="Open Sans"/>
            </a:endParaRPr>
          </a:p>
        </p:txBody>
      </p:sp>
      <p:sp>
        <p:nvSpPr>
          <p:cNvPr id="364" name="Google Shape;364;p66"/>
          <p:cNvSpPr/>
          <p:nvPr/>
        </p:nvSpPr>
        <p:spPr>
          <a:xfrm>
            <a:off x="6212125" y="1053300"/>
            <a:ext cx="2471100" cy="370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6"/>
          <p:cNvSpPr txBox="1"/>
          <p:nvPr/>
        </p:nvSpPr>
        <p:spPr>
          <a:xfrm>
            <a:off x="6490825" y="1163925"/>
            <a:ext cx="19137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2B3E4"/>
                </a:solidFill>
                <a:latin typeface="Open Sans"/>
                <a:ea typeface="Open Sans"/>
                <a:cs typeface="Open Sans"/>
                <a:sym typeface="Open Sans"/>
              </a:rPr>
              <a:t>Study Jam</a:t>
            </a:r>
            <a:endParaRPr b="1" sz="2000">
              <a:solidFill>
                <a:srgbClr val="02B3E4"/>
              </a:solidFill>
              <a:latin typeface="Open Sans"/>
              <a:ea typeface="Open Sans"/>
              <a:cs typeface="Open Sans"/>
              <a:sym typeface="Open Sans"/>
            </a:endParaRPr>
          </a:p>
        </p:txBody>
      </p:sp>
      <p:sp>
        <p:nvSpPr>
          <p:cNvPr id="366" name="Google Shape;366;p66"/>
          <p:cNvSpPr txBox="1"/>
          <p:nvPr/>
        </p:nvSpPr>
        <p:spPr>
          <a:xfrm>
            <a:off x="6328775" y="1719875"/>
            <a:ext cx="21315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An truly collaborative experience when all students come together to work on their coursework</a:t>
            </a:r>
            <a:endParaRPr>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a:solidFill>
                  <a:srgbClr val="02B3E4"/>
                </a:solidFill>
                <a:latin typeface="Open Sans"/>
                <a:ea typeface="Open Sans"/>
                <a:cs typeface="Open Sans"/>
                <a:sym typeface="Open Sans"/>
              </a:rPr>
              <a:t>Coming Soon!</a:t>
            </a:r>
            <a:endParaRPr>
              <a:solidFill>
                <a:srgbClr val="02B3E4"/>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a:solidFill>
                  <a:srgbClr val="FFFFFF"/>
                </a:solidFill>
                <a:latin typeface="Open Sans"/>
                <a:ea typeface="Open Sans"/>
                <a:cs typeface="Open Sans"/>
                <a:sym typeface="Open Sans"/>
              </a:rPr>
              <a:t>Volunteers needed </a:t>
            </a:r>
            <a:r>
              <a:rPr lang="en">
                <a:solidFill>
                  <a:srgbClr val="FFFFFF"/>
                </a:solidFill>
                <a:latin typeface="Open Sans"/>
                <a:ea typeface="Open Sans"/>
                <a:cs typeface="Open Sans"/>
                <a:sym typeface="Open Sans"/>
              </a:rPr>
              <a:t>for live technical &amp; moral support &amp; to host instructional webinars</a:t>
            </a:r>
            <a:endParaRPr>
              <a:solidFill>
                <a:srgbClr val="FFFFFF"/>
              </a:solidFill>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7"/>
          <p:cNvSpPr txBox="1"/>
          <p:nvPr>
            <p:ph idx="1" type="body"/>
          </p:nvPr>
        </p:nvSpPr>
        <p:spPr>
          <a:xfrm>
            <a:off x="403800" y="1562350"/>
            <a:ext cx="5860800" cy="1390800"/>
          </a:xfrm>
          <a:prstGeom prst="rect">
            <a:avLst/>
          </a:prstGeom>
        </p:spPr>
        <p:txBody>
          <a:bodyPr anchorCtr="0" anchor="ctr" bIns="34275" lIns="34275" spcFirstLastPara="1" rIns="34275" wrap="square" tIns="34275">
            <a:noAutofit/>
          </a:bodyPr>
          <a:lstStyle/>
          <a:p>
            <a:pPr indent="0" lvl="0" marL="0" rtl="0" algn="ctr">
              <a:lnSpc>
                <a:spcPct val="100000"/>
              </a:lnSpc>
              <a:spcBef>
                <a:spcPts val="0"/>
              </a:spcBef>
              <a:spcAft>
                <a:spcPts val="0"/>
              </a:spcAft>
              <a:buNone/>
            </a:pPr>
            <a:r>
              <a:rPr lang="en" sz="3600"/>
              <a:t>Scholarship Advice</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8"/>
          <p:cNvSpPr txBox="1"/>
          <p:nvPr>
            <p:ph idx="2" type="body"/>
          </p:nvPr>
        </p:nvSpPr>
        <p:spPr>
          <a:xfrm>
            <a:off x="457200" y="4914900"/>
            <a:ext cx="3957600" cy="11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Clr>
                <a:schemeClr val="lt1"/>
              </a:buClr>
              <a:buFont typeface="Open Sans"/>
              <a:buNone/>
            </a:pPr>
            <a:r>
              <a:rPr lang="en">
                <a:solidFill>
                  <a:schemeClr val="lt1"/>
                </a:solidFill>
              </a:rPr>
              <a:t>© 2019 Udacity.  All rights reserved.</a:t>
            </a:r>
            <a:endParaRPr/>
          </a:p>
        </p:txBody>
      </p:sp>
      <p:sp>
        <p:nvSpPr>
          <p:cNvPr id="377" name="Google Shape;377;p68"/>
          <p:cNvSpPr txBox="1"/>
          <p:nvPr>
            <p:ph type="title"/>
          </p:nvPr>
        </p:nvSpPr>
        <p:spPr>
          <a:xfrm>
            <a:off x="703150" y="260525"/>
            <a:ext cx="6901500" cy="4492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1" lang="en">
                <a:solidFill>
                  <a:srgbClr val="02B3E4"/>
                </a:solidFill>
              </a:rPr>
              <a:t>Meet Ioannis Anifantakis!</a:t>
            </a:r>
            <a:endParaRPr b="1">
              <a:solidFill>
                <a:srgbClr val="02B3E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02B3E4"/>
                </a:solidFill>
              </a:rPr>
              <a:t>A little about Ioannis…</a:t>
            </a:r>
            <a:endParaRPr sz="1800">
              <a:solidFill>
                <a:srgbClr val="02B3E4"/>
              </a:solidFill>
            </a:endParaRPr>
          </a:p>
          <a:p>
            <a:pPr indent="0" lvl="0" marL="0" rtl="0" algn="l">
              <a:spcBef>
                <a:spcPts val="700"/>
              </a:spcBef>
              <a:spcAft>
                <a:spcPts val="0"/>
              </a:spcAft>
              <a:buNone/>
            </a:pPr>
            <a:r>
              <a:t/>
            </a:r>
            <a:endParaRPr sz="1400"/>
          </a:p>
          <a:p>
            <a:pPr indent="-317500" lvl="0" marL="457200" rtl="0" algn="l">
              <a:spcBef>
                <a:spcPts val="700"/>
              </a:spcBef>
              <a:spcAft>
                <a:spcPts val="0"/>
              </a:spcAft>
              <a:buSzPts val="1400"/>
              <a:buFont typeface="Cabin"/>
              <a:buChar char="●"/>
            </a:pPr>
            <a:r>
              <a:rPr lang="en" sz="1400"/>
              <a:t>Holds a BSc &amp; MSc in Computer Science.</a:t>
            </a:r>
            <a:br>
              <a:rPr lang="en" sz="1400"/>
            </a:br>
            <a:endParaRPr sz="1400"/>
          </a:p>
          <a:p>
            <a:pPr indent="-317500" lvl="0" marL="457200" rtl="0" algn="l">
              <a:spcBef>
                <a:spcPts val="0"/>
              </a:spcBef>
              <a:spcAft>
                <a:spcPts val="0"/>
              </a:spcAft>
              <a:buSzPts val="1400"/>
              <a:buFont typeface="Cabin"/>
              <a:buChar char="●"/>
            </a:pPr>
            <a:r>
              <a:rPr lang="en" sz="1400"/>
              <a:t>Completed the Deep Learning, Deep Reinforcement Learning for Enterprise, and Android Developer Nanodegrees.</a:t>
            </a:r>
            <a:br>
              <a:rPr lang="en" sz="1400"/>
            </a:br>
            <a:endParaRPr sz="1400"/>
          </a:p>
          <a:p>
            <a:pPr indent="-317500" lvl="0" marL="457200" rtl="0" algn="l">
              <a:spcBef>
                <a:spcPts val="0"/>
              </a:spcBef>
              <a:spcAft>
                <a:spcPts val="0"/>
              </a:spcAft>
              <a:buSzPts val="1400"/>
              <a:buFont typeface="Cabin"/>
              <a:buChar char="●"/>
            </a:pPr>
            <a:r>
              <a:rPr lang="en" sz="1400"/>
              <a:t>Scholarships: Google &amp; Facebook PyTorch</a:t>
            </a:r>
            <a:br>
              <a:rPr lang="en" sz="1400"/>
            </a:br>
            <a:endParaRPr sz="1400">
              <a:highlight>
                <a:srgbClr val="FFFF00"/>
              </a:highlight>
            </a:endParaRPr>
          </a:p>
          <a:p>
            <a:pPr indent="-317500" lvl="0" marL="457200" rtl="0" algn="l">
              <a:spcBef>
                <a:spcPts val="0"/>
              </a:spcBef>
              <a:spcAft>
                <a:spcPts val="0"/>
              </a:spcAft>
              <a:buSzPts val="1400"/>
              <a:buFont typeface="Cabin"/>
              <a:buChar char="●"/>
            </a:pPr>
            <a:r>
              <a:rPr lang="en" sz="1400"/>
              <a:t>Working as software engineer for 15+ years, a programming instructor since 2014 and as a speaker at technology events since 2016.</a:t>
            </a:r>
            <a:endParaRPr sz="1800">
              <a:solidFill>
                <a:srgbClr val="02B3E4"/>
              </a:solidFill>
            </a:endParaRPr>
          </a:p>
        </p:txBody>
      </p:sp>
      <p:pic>
        <p:nvPicPr>
          <p:cNvPr id="378" name="Google Shape;378;p68"/>
          <p:cNvPicPr preferRelativeResize="0"/>
          <p:nvPr/>
        </p:nvPicPr>
        <p:blipFill>
          <a:blip r:embed="rId3">
            <a:alphaModFix/>
          </a:blip>
          <a:stretch>
            <a:fillRect/>
          </a:stretch>
        </p:blipFill>
        <p:spPr>
          <a:xfrm>
            <a:off x="6787925" y="547000"/>
            <a:ext cx="1922700" cy="19227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82" name="Shape 382"/>
        <p:cNvGrpSpPr/>
        <p:nvPr/>
      </p:nvGrpSpPr>
      <p:grpSpPr>
        <a:xfrm>
          <a:off x="0" y="0"/>
          <a:ext cx="0" cy="0"/>
          <a:chOff x="0" y="0"/>
          <a:chExt cx="0" cy="0"/>
        </a:xfrm>
      </p:grpSpPr>
      <p:sp>
        <p:nvSpPr>
          <p:cNvPr id="383" name="Google Shape;383;p69"/>
          <p:cNvSpPr/>
          <p:nvPr/>
        </p:nvSpPr>
        <p:spPr>
          <a:xfrm>
            <a:off x="363072" y="353194"/>
            <a:ext cx="3285757" cy="4419078"/>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4" name="Google Shape;384;p69"/>
          <p:cNvSpPr txBox="1"/>
          <p:nvPr>
            <p:ph type="title"/>
          </p:nvPr>
        </p:nvSpPr>
        <p:spPr>
          <a:xfrm>
            <a:off x="647272" y="759003"/>
            <a:ext cx="2562000" cy="3596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FFFFF"/>
              </a:buClr>
              <a:buSzPts val="3300"/>
              <a:buFont typeface="Calibri"/>
              <a:buNone/>
            </a:pPr>
            <a:r>
              <a:rPr lang="en" sz="3000">
                <a:solidFill>
                  <a:srgbClr val="FFFFFF"/>
                </a:solidFill>
              </a:rPr>
              <a:t>Surviving the Challenge… </a:t>
            </a:r>
            <a:endParaRPr sz="3000">
              <a:solidFill>
                <a:srgbClr val="FFFFFF"/>
              </a:solidFill>
            </a:endParaRPr>
          </a:p>
        </p:txBody>
      </p:sp>
      <p:grpSp>
        <p:nvGrpSpPr>
          <p:cNvPr id="385" name="Google Shape;385;p69"/>
          <p:cNvGrpSpPr/>
          <p:nvPr/>
        </p:nvGrpSpPr>
        <p:grpSpPr>
          <a:xfrm>
            <a:off x="4149351" y="597995"/>
            <a:ext cx="4377949" cy="4116755"/>
            <a:chOff x="338168" y="326402"/>
            <a:chExt cx="5837266" cy="5489007"/>
          </a:xfrm>
        </p:grpSpPr>
        <p:sp>
          <p:nvSpPr>
            <p:cNvPr id="386" name="Google Shape;386;p69"/>
            <p:cNvSpPr/>
            <p:nvPr/>
          </p:nvSpPr>
          <p:spPr>
            <a:xfrm>
              <a:off x="1076213" y="326402"/>
              <a:ext cx="1207800" cy="12078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7" name="Google Shape;387;p69"/>
            <p:cNvSpPr/>
            <p:nvPr/>
          </p:nvSpPr>
          <p:spPr>
            <a:xfrm>
              <a:off x="338168" y="1887237"/>
              <a:ext cx="2683800" cy="72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 name="Google Shape;388;p69"/>
            <p:cNvSpPr txBox="1"/>
            <p:nvPr/>
          </p:nvSpPr>
          <p:spPr>
            <a:xfrm>
              <a:off x="338168" y="1887237"/>
              <a:ext cx="26838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700"/>
                <a:buFont typeface="Calibri"/>
                <a:buNone/>
              </a:pPr>
              <a:r>
                <a:rPr b="0" i="0" lang="en" sz="2700" u="none" cap="none" strike="noStrike">
                  <a:solidFill>
                    <a:schemeClr val="dk1"/>
                  </a:solidFill>
                  <a:latin typeface="Calibri"/>
                  <a:ea typeface="Calibri"/>
                  <a:cs typeface="Calibri"/>
                  <a:sym typeface="Calibri"/>
                </a:rPr>
                <a:t>Material</a:t>
              </a:r>
              <a:endParaRPr sz="1100"/>
            </a:p>
          </p:txBody>
        </p:sp>
        <p:sp>
          <p:nvSpPr>
            <p:cNvPr id="389" name="Google Shape;389;p69"/>
            <p:cNvSpPr/>
            <p:nvPr/>
          </p:nvSpPr>
          <p:spPr>
            <a:xfrm>
              <a:off x="4229679" y="326402"/>
              <a:ext cx="1207800" cy="1207800"/>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 name="Google Shape;390;p69"/>
            <p:cNvSpPr/>
            <p:nvPr/>
          </p:nvSpPr>
          <p:spPr>
            <a:xfrm>
              <a:off x="3491634" y="1887237"/>
              <a:ext cx="2683800" cy="72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 name="Google Shape;391;p69"/>
            <p:cNvSpPr txBox="1"/>
            <p:nvPr/>
          </p:nvSpPr>
          <p:spPr>
            <a:xfrm>
              <a:off x="3491634" y="1887237"/>
              <a:ext cx="26838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700"/>
                <a:buFont typeface="Calibri"/>
                <a:buNone/>
              </a:pPr>
              <a:r>
                <a:rPr b="0" i="0" lang="en" sz="2700" u="none" cap="none" strike="noStrike">
                  <a:solidFill>
                    <a:schemeClr val="dk1"/>
                  </a:solidFill>
                  <a:latin typeface="Calibri"/>
                  <a:ea typeface="Calibri"/>
                  <a:cs typeface="Calibri"/>
                  <a:sym typeface="Calibri"/>
                </a:rPr>
                <a:t>Community </a:t>
              </a:r>
              <a:endParaRPr sz="1100"/>
            </a:p>
          </p:txBody>
        </p:sp>
        <p:sp>
          <p:nvSpPr>
            <p:cNvPr id="392" name="Google Shape;392;p69"/>
            <p:cNvSpPr/>
            <p:nvPr/>
          </p:nvSpPr>
          <p:spPr>
            <a:xfrm>
              <a:off x="2652913" y="3631221"/>
              <a:ext cx="1207800" cy="1207800"/>
            </a:xfrm>
            <a:prstGeom prst="rect">
              <a:avLst/>
            </a:prstGeom>
            <a:blipFill rotWithShape="1">
              <a:blip r:embed="rId5">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 name="Google Shape;393;p69"/>
            <p:cNvSpPr/>
            <p:nvPr/>
          </p:nvSpPr>
          <p:spPr>
            <a:xfrm>
              <a:off x="1914901" y="4839023"/>
              <a:ext cx="2683800" cy="720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4" name="Google Shape;394;p69"/>
            <p:cNvSpPr txBox="1"/>
            <p:nvPr/>
          </p:nvSpPr>
          <p:spPr>
            <a:xfrm>
              <a:off x="1914900" y="5156909"/>
              <a:ext cx="2683800" cy="65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700"/>
                <a:buFont typeface="Calibri"/>
                <a:buNone/>
              </a:pPr>
              <a:r>
                <a:rPr lang="en" sz="2700">
                  <a:solidFill>
                    <a:schemeClr val="dk1"/>
                  </a:solidFill>
                  <a:latin typeface="Calibri"/>
                  <a:ea typeface="Calibri"/>
                  <a:cs typeface="Calibri"/>
                  <a:sym typeface="Calibri"/>
                </a:rPr>
                <a:t>Initiatives</a:t>
              </a:r>
              <a:endParaRPr sz="1100"/>
            </a:p>
          </p:txBody>
        </p:sp>
      </p:grpSp>
      <p:pic>
        <p:nvPicPr>
          <p:cNvPr id="395" name="Google Shape;395;p69"/>
          <p:cNvPicPr preferRelativeResize="0"/>
          <p:nvPr/>
        </p:nvPicPr>
        <p:blipFill>
          <a:blip r:embed="rId6">
            <a:alphaModFix/>
          </a:blip>
          <a:stretch>
            <a:fillRect/>
          </a:stretch>
        </p:blipFill>
        <p:spPr>
          <a:xfrm>
            <a:off x="6656005" y="335925"/>
            <a:ext cx="1591767" cy="1528225"/>
          </a:xfrm>
          <a:prstGeom prst="rect">
            <a:avLst/>
          </a:prstGeom>
          <a:noFill/>
          <a:ln>
            <a:noFill/>
          </a:ln>
        </p:spPr>
      </p:pic>
      <p:pic>
        <p:nvPicPr>
          <p:cNvPr id="396" name="Google Shape;396;p69"/>
          <p:cNvPicPr preferRelativeResize="0"/>
          <p:nvPr/>
        </p:nvPicPr>
        <p:blipFill>
          <a:blip r:embed="rId7">
            <a:alphaModFix/>
          </a:blip>
          <a:stretch>
            <a:fillRect/>
          </a:stretch>
        </p:blipFill>
        <p:spPr>
          <a:xfrm>
            <a:off x="4314300" y="335925"/>
            <a:ext cx="1676215" cy="1528220"/>
          </a:xfrm>
          <a:prstGeom prst="rect">
            <a:avLst/>
          </a:prstGeom>
          <a:noFill/>
          <a:ln>
            <a:noFill/>
          </a:ln>
        </p:spPr>
      </p:pic>
      <p:pic>
        <p:nvPicPr>
          <p:cNvPr id="397" name="Google Shape;397;p69"/>
          <p:cNvPicPr preferRelativeResize="0"/>
          <p:nvPr/>
        </p:nvPicPr>
        <p:blipFill>
          <a:blip r:embed="rId8">
            <a:alphaModFix/>
          </a:blip>
          <a:stretch>
            <a:fillRect/>
          </a:stretch>
        </p:blipFill>
        <p:spPr>
          <a:xfrm>
            <a:off x="5668875" y="2486050"/>
            <a:ext cx="1510348" cy="1783923"/>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401" name="Shape 401"/>
        <p:cNvGrpSpPr/>
        <p:nvPr/>
      </p:nvGrpSpPr>
      <p:grpSpPr>
        <a:xfrm>
          <a:off x="0" y="0"/>
          <a:ext cx="0" cy="0"/>
          <a:chOff x="0" y="0"/>
          <a:chExt cx="0" cy="0"/>
        </a:xfrm>
      </p:grpSpPr>
      <p:sp>
        <p:nvSpPr>
          <p:cNvPr id="402" name="Google Shape;402;p70"/>
          <p:cNvSpPr txBox="1"/>
          <p:nvPr>
            <p:ph type="title"/>
          </p:nvPr>
        </p:nvSpPr>
        <p:spPr>
          <a:xfrm>
            <a:off x="4990200" y="1047217"/>
            <a:ext cx="37548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Arial"/>
              <a:buNone/>
            </a:pPr>
            <a:r>
              <a:rPr lang="en" sz="3600">
                <a:latin typeface="Arial"/>
                <a:ea typeface="Arial"/>
                <a:cs typeface="Arial"/>
                <a:sym typeface="Arial"/>
              </a:rPr>
              <a:t>Material</a:t>
            </a:r>
            <a:endParaRPr sz="3600">
              <a:latin typeface="Arial"/>
              <a:ea typeface="Arial"/>
              <a:cs typeface="Arial"/>
              <a:sym typeface="Arial"/>
            </a:endParaRPr>
          </a:p>
        </p:txBody>
      </p:sp>
      <p:sp>
        <p:nvSpPr>
          <p:cNvPr id="403" name="Google Shape;403;p70"/>
          <p:cNvSpPr/>
          <p:nvPr/>
        </p:nvSpPr>
        <p:spPr>
          <a:xfrm flipH="1">
            <a:off x="0" y="0"/>
            <a:ext cx="4629587" cy="51435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4" name="Google Shape;404;p70"/>
          <p:cNvSpPr/>
          <p:nvPr/>
        </p:nvSpPr>
        <p:spPr>
          <a:xfrm flipH="1">
            <a:off x="0" y="0"/>
            <a:ext cx="4518116" cy="5143500"/>
          </a:xfrm>
          <a:custGeom>
            <a:rect b="b" l="l" r="r" t="t"/>
            <a:pathLst>
              <a:path extrusionOk="0" h="6858000" w="6024154">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05" name="Google Shape;405;p70"/>
          <p:cNvGrpSpPr/>
          <p:nvPr/>
        </p:nvGrpSpPr>
        <p:grpSpPr>
          <a:xfrm>
            <a:off x="4901453" y="2154262"/>
            <a:ext cx="3993750" cy="2256003"/>
            <a:chOff x="0" y="367"/>
            <a:chExt cx="5325000" cy="3008004"/>
          </a:xfrm>
        </p:grpSpPr>
        <p:cxnSp>
          <p:nvCxnSpPr>
            <p:cNvPr id="406" name="Google Shape;406;p70"/>
            <p:cNvCxnSpPr/>
            <p:nvPr/>
          </p:nvCxnSpPr>
          <p:spPr>
            <a:xfrm>
              <a:off x="0" y="367"/>
              <a:ext cx="53250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07" name="Google Shape;407;p70"/>
            <p:cNvSpPr/>
            <p:nvPr/>
          </p:nvSpPr>
          <p:spPr>
            <a:xfrm>
              <a:off x="0" y="367"/>
              <a:ext cx="5325000" cy="60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8" name="Google Shape;408;p70"/>
            <p:cNvSpPr txBox="1"/>
            <p:nvPr/>
          </p:nvSpPr>
          <p:spPr>
            <a:xfrm>
              <a:off x="0" y="367"/>
              <a:ext cx="5325000" cy="6015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Stick on a weekly schedule - Be </a:t>
              </a:r>
              <a:r>
                <a:rPr lang="en" sz="1500">
                  <a:solidFill>
                    <a:srgbClr val="FFFFFF"/>
                  </a:solidFill>
                </a:rPr>
                <a:t>consistent</a:t>
              </a:r>
              <a:endParaRPr sz="1100">
                <a:solidFill>
                  <a:srgbClr val="FFFFFF"/>
                </a:solidFill>
              </a:endParaRPr>
            </a:p>
          </p:txBody>
        </p:sp>
        <p:cxnSp>
          <p:nvCxnSpPr>
            <p:cNvPr id="409" name="Google Shape;409;p70"/>
            <p:cNvCxnSpPr/>
            <p:nvPr/>
          </p:nvCxnSpPr>
          <p:spPr>
            <a:xfrm>
              <a:off x="0" y="601993"/>
              <a:ext cx="5325000" cy="0"/>
            </a:xfrm>
            <a:prstGeom prst="straightConnector1">
              <a:avLst/>
            </a:prstGeom>
            <a:gradFill>
              <a:gsLst>
                <a:gs pos="0">
                  <a:srgbClr val="AFAFAF"/>
                </a:gs>
                <a:gs pos="50000">
                  <a:schemeClr val="accent3"/>
                </a:gs>
                <a:gs pos="100000">
                  <a:srgbClr val="919191"/>
                </a:gs>
              </a:gsLst>
              <a:lin ang="5400012" scaled="0"/>
            </a:gradFill>
            <a:ln cap="flat" cmpd="sng" w="9525">
              <a:solidFill>
                <a:schemeClr val="accent3"/>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10" name="Google Shape;410;p70"/>
            <p:cNvSpPr/>
            <p:nvPr/>
          </p:nvSpPr>
          <p:spPr>
            <a:xfrm>
              <a:off x="0" y="601993"/>
              <a:ext cx="5325000" cy="60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 name="Google Shape;411;p70"/>
            <p:cNvSpPr txBox="1"/>
            <p:nvPr/>
          </p:nvSpPr>
          <p:spPr>
            <a:xfrm>
              <a:off x="0" y="601993"/>
              <a:ext cx="5325000" cy="6015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Keep Notes, they boost your learning</a:t>
              </a:r>
              <a:endParaRPr sz="1100">
                <a:solidFill>
                  <a:srgbClr val="FFFFFF"/>
                </a:solidFill>
              </a:endParaRPr>
            </a:p>
          </p:txBody>
        </p:sp>
        <p:cxnSp>
          <p:nvCxnSpPr>
            <p:cNvPr id="412" name="Google Shape;412;p70"/>
            <p:cNvCxnSpPr/>
            <p:nvPr/>
          </p:nvCxnSpPr>
          <p:spPr>
            <a:xfrm>
              <a:off x="0" y="1203619"/>
              <a:ext cx="5325000" cy="0"/>
            </a:xfrm>
            <a:prstGeom prst="straightConnector1">
              <a:avLst/>
            </a:prstGeom>
            <a:gradFill>
              <a:gsLst>
                <a:gs pos="0">
                  <a:srgbClr val="FFC647"/>
                </a:gs>
                <a:gs pos="50000">
                  <a:srgbClr val="FFC600"/>
                </a:gs>
                <a:gs pos="100000">
                  <a:srgbClr val="E3B400"/>
                </a:gs>
              </a:gsLst>
              <a:lin ang="5400012" scaled="0"/>
            </a:gradFill>
            <a:ln cap="flat" cmpd="sng" w="9525">
              <a:solidFill>
                <a:schemeClr val="accent4"/>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13" name="Google Shape;413;p70"/>
            <p:cNvSpPr/>
            <p:nvPr/>
          </p:nvSpPr>
          <p:spPr>
            <a:xfrm>
              <a:off x="0" y="1203619"/>
              <a:ext cx="5325000" cy="60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70"/>
            <p:cNvSpPr txBox="1"/>
            <p:nvPr/>
          </p:nvSpPr>
          <p:spPr>
            <a:xfrm>
              <a:off x="0" y="1203619"/>
              <a:ext cx="5325000" cy="6015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Cover all </a:t>
              </a:r>
              <a:r>
                <a:rPr lang="en" sz="1500">
                  <a:solidFill>
                    <a:srgbClr val="FFFFFF"/>
                  </a:solidFill>
                </a:rPr>
                <a:t>V</a:t>
              </a:r>
              <a:r>
                <a:rPr b="0" i="0" lang="en" sz="1500" u="none" cap="none" strike="noStrike">
                  <a:solidFill>
                    <a:srgbClr val="FFFFFF"/>
                  </a:solidFill>
                  <a:latin typeface="Arial"/>
                  <a:ea typeface="Arial"/>
                  <a:cs typeface="Arial"/>
                  <a:sym typeface="Arial"/>
                </a:rPr>
                <a:t>ideos &amp; Quizzes</a:t>
              </a:r>
              <a:endParaRPr sz="1100">
                <a:solidFill>
                  <a:srgbClr val="FFFFFF"/>
                </a:solidFill>
              </a:endParaRPr>
            </a:p>
          </p:txBody>
        </p:sp>
        <p:cxnSp>
          <p:nvCxnSpPr>
            <p:cNvPr id="415" name="Google Shape;415;p70"/>
            <p:cNvCxnSpPr/>
            <p:nvPr/>
          </p:nvCxnSpPr>
          <p:spPr>
            <a:xfrm>
              <a:off x="0" y="1805245"/>
              <a:ext cx="5325000" cy="0"/>
            </a:xfrm>
            <a:prstGeom prst="straightConnector1">
              <a:avLst/>
            </a:prstGeom>
            <a:gradFill>
              <a:gsLst>
                <a:gs pos="0">
                  <a:srgbClr val="6EA5DA"/>
                </a:gs>
                <a:gs pos="50000">
                  <a:srgbClr val="529BDA"/>
                </a:gs>
                <a:gs pos="100000">
                  <a:srgbClr val="4188C8"/>
                </a:gs>
              </a:gsLst>
              <a:lin ang="5400012" scaled="0"/>
            </a:gradFill>
            <a:ln cap="flat" cmpd="sng" w="9525">
              <a:solidFill>
                <a:srgbClr val="599BD5"/>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16" name="Google Shape;416;p70"/>
            <p:cNvSpPr/>
            <p:nvPr/>
          </p:nvSpPr>
          <p:spPr>
            <a:xfrm>
              <a:off x="0" y="1805245"/>
              <a:ext cx="5325000" cy="60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70"/>
            <p:cNvSpPr txBox="1"/>
            <p:nvPr/>
          </p:nvSpPr>
          <p:spPr>
            <a:xfrm>
              <a:off x="0" y="1805245"/>
              <a:ext cx="5325000" cy="6015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Revisit the material even if you understand it</a:t>
              </a:r>
              <a:endParaRPr sz="1100">
                <a:solidFill>
                  <a:srgbClr val="FFFFFF"/>
                </a:solidFill>
              </a:endParaRPr>
            </a:p>
          </p:txBody>
        </p:sp>
        <p:cxnSp>
          <p:nvCxnSpPr>
            <p:cNvPr id="418" name="Google Shape;418;p70"/>
            <p:cNvCxnSpPr/>
            <p:nvPr/>
          </p:nvCxnSpPr>
          <p:spPr>
            <a:xfrm>
              <a:off x="0" y="2406871"/>
              <a:ext cx="5325000" cy="0"/>
            </a:xfrm>
            <a:prstGeom prst="straightConnector1">
              <a:avLst/>
            </a:prstGeom>
            <a:gradFill>
              <a:gsLst>
                <a:gs pos="0">
                  <a:srgbClr val="7FB75F"/>
                </a:gs>
                <a:gs pos="50000">
                  <a:srgbClr val="6EB141"/>
                </a:gs>
                <a:gs pos="100000">
                  <a:srgbClr val="5FA134"/>
                </a:gs>
              </a:gsLst>
              <a:lin ang="5400012" scaled="0"/>
            </a:gradFill>
            <a:ln cap="flat" cmpd="sng" w="9525">
              <a:solidFill>
                <a:schemeClr val="accent6"/>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19" name="Google Shape;419;p70"/>
            <p:cNvSpPr/>
            <p:nvPr/>
          </p:nvSpPr>
          <p:spPr>
            <a:xfrm>
              <a:off x="0" y="2406871"/>
              <a:ext cx="5325000" cy="60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70"/>
            <p:cNvSpPr txBox="1"/>
            <p:nvPr/>
          </p:nvSpPr>
          <p:spPr>
            <a:xfrm>
              <a:off x="0" y="2406871"/>
              <a:ext cx="5325000" cy="6015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Seek help but don’t plagiarise</a:t>
              </a:r>
              <a:endParaRPr b="0" i="0" sz="1500" u="none" cap="none" strike="noStrike">
                <a:solidFill>
                  <a:srgbClr val="FFFFFF"/>
                </a:solidFill>
                <a:latin typeface="Arial"/>
                <a:ea typeface="Arial"/>
                <a:cs typeface="Arial"/>
                <a:sym typeface="Arial"/>
              </a:endParaRPr>
            </a:p>
          </p:txBody>
        </p:sp>
      </p:grpSp>
      <p:sp>
        <p:nvSpPr>
          <p:cNvPr id="421" name="Google Shape;421;p70"/>
          <p:cNvSpPr/>
          <p:nvPr/>
        </p:nvSpPr>
        <p:spPr>
          <a:xfrm>
            <a:off x="1337922" y="2118895"/>
            <a:ext cx="905700" cy="9057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22" name="Google Shape;422;p70"/>
          <p:cNvPicPr preferRelativeResize="0"/>
          <p:nvPr/>
        </p:nvPicPr>
        <p:blipFill rotWithShape="1">
          <a:blip r:embed="rId4">
            <a:alphaModFix/>
          </a:blip>
          <a:srcRect b="0" l="0" r="0" t="0"/>
          <a:stretch/>
        </p:blipFill>
        <p:spPr>
          <a:xfrm>
            <a:off x="579602" y="323529"/>
            <a:ext cx="2422344" cy="1280660"/>
          </a:xfrm>
          <a:prstGeom prst="rect">
            <a:avLst/>
          </a:prstGeom>
          <a:noFill/>
          <a:ln>
            <a:noFill/>
          </a:ln>
        </p:spPr>
      </p:pic>
      <p:pic>
        <p:nvPicPr>
          <p:cNvPr id="423" name="Google Shape;423;p70"/>
          <p:cNvPicPr preferRelativeResize="0"/>
          <p:nvPr/>
        </p:nvPicPr>
        <p:blipFill>
          <a:blip r:embed="rId5">
            <a:alphaModFix/>
          </a:blip>
          <a:stretch>
            <a:fillRect/>
          </a:stretch>
        </p:blipFill>
        <p:spPr>
          <a:xfrm>
            <a:off x="171475" y="1686525"/>
            <a:ext cx="3317547" cy="3024670"/>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700"/>
                                        <p:tgtEl>
                                          <p:spTgt spid="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700"/>
                                        <p:tgtEl>
                                          <p:spTgt spid="4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427" name="Shape 427"/>
        <p:cNvGrpSpPr/>
        <p:nvPr/>
      </p:nvGrpSpPr>
      <p:grpSpPr>
        <a:xfrm>
          <a:off x="0" y="0"/>
          <a:ext cx="0" cy="0"/>
          <a:chOff x="0" y="0"/>
          <a:chExt cx="0" cy="0"/>
        </a:xfrm>
      </p:grpSpPr>
      <p:sp>
        <p:nvSpPr>
          <p:cNvPr id="428" name="Google Shape;428;p71"/>
          <p:cNvSpPr txBox="1"/>
          <p:nvPr>
            <p:ph type="title"/>
          </p:nvPr>
        </p:nvSpPr>
        <p:spPr>
          <a:xfrm>
            <a:off x="4990200" y="1047217"/>
            <a:ext cx="37548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Arial"/>
              <a:buNone/>
            </a:pPr>
            <a:r>
              <a:rPr lang="en" sz="3600">
                <a:latin typeface="Arial"/>
                <a:ea typeface="Arial"/>
                <a:cs typeface="Arial"/>
                <a:sym typeface="Arial"/>
              </a:rPr>
              <a:t>Community</a:t>
            </a:r>
            <a:endParaRPr sz="3600">
              <a:latin typeface="Arial"/>
              <a:ea typeface="Arial"/>
              <a:cs typeface="Arial"/>
              <a:sym typeface="Arial"/>
            </a:endParaRPr>
          </a:p>
        </p:txBody>
      </p:sp>
      <p:sp>
        <p:nvSpPr>
          <p:cNvPr id="429" name="Google Shape;429;p71"/>
          <p:cNvSpPr/>
          <p:nvPr/>
        </p:nvSpPr>
        <p:spPr>
          <a:xfrm flipH="1">
            <a:off x="0" y="0"/>
            <a:ext cx="4629587" cy="51435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0" name="Google Shape;430;p71"/>
          <p:cNvSpPr/>
          <p:nvPr/>
        </p:nvSpPr>
        <p:spPr>
          <a:xfrm flipH="1">
            <a:off x="0" y="0"/>
            <a:ext cx="4518116" cy="5143500"/>
          </a:xfrm>
          <a:custGeom>
            <a:rect b="b" l="l" r="r" t="t"/>
            <a:pathLst>
              <a:path extrusionOk="0" h="6858000" w="6024154">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31" name="Google Shape;431;p71"/>
          <p:cNvGrpSpPr/>
          <p:nvPr/>
        </p:nvGrpSpPr>
        <p:grpSpPr>
          <a:xfrm>
            <a:off x="4859995" y="2155168"/>
            <a:ext cx="4141299" cy="2570484"/>
            <a:chOff x="0" y="1556"/>
            <a:chExt cx="5006406" cy="3427312"/>
          </a:xfrm>
        </p:grpSpPr>
        <p:cxnSp>
          <p:nvCxnSpPr>
            <p:cNvPr id="432" name="Google Shape;432;p71"/>
            <p:cNvCxnSpPr/>
            <p:nvPr/>
          </p:nvCxnSpPr>
          <p:spPr>
            <a:xfrm>
              <a:off x="0" y="1556"/>
              <a:ext cx="50064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33" name="Google Shape;433;p71"/>
            <p:cNvSpPr/>
            <p:nvPr/>
          </p:nvSpPr>
          <p:spPr>
            <a:xfrm>
              <a:off x="0" y="1556"/>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 name="Google Shape;434;p71"/>
            <p:cNvSpPr txBox="1"/>
            <p:nvPr/>
          </p:nvSpPr>
          <p:spPr>
            <a:xfrm>
              <a:off x="0" y="1556"/>
              <a:ext cx="5006400" cy="530700"/>
            </a:xfrm>
            <a:prstGeom prst="rect">
              <a:avLst/>
            </a:prstGeom>
            <a:noFill/>
            <a:ln>
              <a:noFill/>
            </a:ln>
          </p:spPr>
          <p:txBody>
            <a:bodyPr anchorCtr="0" anchor="ctr" bIns="57150" lIns="57150" spcFirstLastPara="1" rIns="57150" wrap="square" tIns="57150">
              <a:noAutofit/>
            </a:bodyPr>
            <a:lstStyle/>
            <a:p>
              <a:pPr indent="0" lvl="0" marL="0" rtl="0" algn="l">
                <a:lnSpc>
                  <a:spcPct val="90000"/>
                </a:lnSpc>
                <a:spcBef>
                  <a:spcPts val="0"/>
                </a:spcBef>
                <a:spcAft>
                  <a:spcPts val="0"/>
                </a:spcAft>
                <a:buClr>
                  <a:schemeClr val="lt1"/>
                </a:buClr>
                <a:buSzPts val="1500"/>
                <a:buFont typeface="Arial"/>
                <a:buNone/>
              </a:pPr>
              <a:r>
                <a:rPr lang="en" sz="1500">
                  <a:solidFill>
                    <a:srgbClr val="FFFFFF"/>
                  </a:solidFill>
                </a:rPr>
                <a:t>Your participation to the community matters!</a:t>
              </a:r>
              <a:endParaRPr sz="1100">
                <a:solidFill>
                  <a:srgbClr val="FFFFFF"/>
                </a:solidFill>
              </a:endParaRPr>
            </a:p>
          </p:txBody>
        </p:sp>
        <p:cxnSp>
          <p:nvCxnSpPr>
            <p:cNvPr id="435" name="Google Shape;435;p71"/>
            <p:cNvCxnSpPr/>
            <p:nvPr/>
          </p:nvCxnSpPr>
          <p:spPr>
            <a:xfrm>
              <a:off x="0" y="532397"/>
              <a:ext cx="5006400" cy="0"/>
            </a:xfrm>
            <a:prstGeom prst="straightConnector1">
              <a:avLst/>
            </a:prstGeom>
            <a:gradFill>
              <a:gsLst>
                <a:gs pos="0">
                  <a:srgbClr val="AFAFAF"/>
                </a:gs>
                <a:gs pos="50000">
                  <a:schemeClr val="accent3"/>
                </a:gs>
                <a:gs pos="100000">
                  <a:srgbClr val="919191"/>
                </a:gs>
              </a:gsLst>
              <a:lin ang="5400012" scaled="0"/>
            </a:gradFill>
            <a:ln cap="flat" cmpd="sng" w="9525">
              <a:solidFill>
                <a:schemeClr val="accent3"/>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36" name="Google Shape;436;p71"/>
            <p:cNvSpPr/>
            <p:nvPr/>
          </p:nvSpPr>
          <p:spPr>
            <a:xfrm>
              <a:off x="0" y="532397"/>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71"/>
            <p:cNvSpPr txBox="1"/>
            <p:nvPr/>
          </p:nvSpPr>
          <p:spPr>
            <a:xfrm>
              <a:off x="0" y="532397"/>
              <a:ext cx="5006400" cy="530700"/>
            </a:xfrm>
            <a:prstGeom prst="rect">
              <a:avLst/>
            </a:prstGeom>
            <a:noFill/>
            <a:ln>
              <a:noFill/>
            </a:ln>
          </p:spPr>
          <p:txBody>
            <a:bodyPr anchorCtr="0" anchor="ctr" bIns="57150" lIns="57150" spcFirstLastPara="1" rIns="57150" wrap="square" tIns="57150">
              <a:noAutofit/>
            </a:bodyPr>
            <a:lstStyle/>
            <a:p>
              <a:pPr indent="0" lvl="0" marL="0" rtl="0" algn="l">
                <a:lnSpc>
                  <a:spcPct val="90000"/>
                </a:lnSpc>
                <a:spcBef>
                  <a:spcPts val="0"/>
                </a:spcBef>
                <a:spcAft>
                  <a:spcPts val="0"/>
                </a:spcAft>
                <a:buClr>
                  <a:schemeClr val="lt1"/>
                </a:buClr>
                <a:buSzPts val="1500"/>
                <a:buFont typeface="Arial"/>
                <a:buNone/>
              </a:pPr>
              <a:r>
                <a:rPr lang="en" sz="1500">
                  <a:solidFill>
                    <a:srgbClr val="FFFFFF"/>
                  </a:solidFill>
                </a:rPr>
                <a:t>“hello posts” don’t count as activity. </a:t>
              </a:r>
              <a:r>
                <a:rPr lang="en" sz="1500" u="sng">
                  <a:solidFill>
                    <a:srgbClr val="FFFFFF"/>
                  </a:solidFill>
                </a:rPr>
                <a:t>Don’t flood!</a:t>
              </a:r>
              <a:endParaRPr sz="1100">
                <a:solidFill>
                  <a:srgbClr val="FFFFFF"/>
                </a:solidFill>
              </a:endParaRPr>
            </a:p>
          </p:txBody>
        </p:sp>
        <p:cxnSp>
          <p:nvCxnSpPr>
            <p:cNvPr id="438" name="Google Shape;438;p71"/>
            <p:cNvCxnSpPr/>
            <p:nvPr/>
          </p:nvCxnSpPr>
          <p:spPr>
            <a:xfrm>
              <a:off x="0" y="1063238"/>
              <a:ext cx="5006400" cy="0"/>
            </a:xfrm>
            <a:prstGeom prst="straightConnector1">
              <a:avLst/>
            </a:prstGeom>
            <a:gradFill>
              <a:gsLst>
                <a:gs pos="0">
                  <a:srgbClr val="FFC647"/>
                </a:gs>
                <a:gs pos="50000">
                  <a:srgbClr val="FFC600"/>
                </a:gs>
                <a:gs pos="100000">
                  <a:srgbClr val="E3B400"/>
                </a:gs>
              </a:gsLst>
              <a:lin ang="5400012" scaled="0"/>
            </a:gradFill>
            <a:ln cap="flat" cmpd="sng" w="9525">
              <a:solidFill>
                <a:schemeClr val="accent4"/>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39" name="Google Shape;439;p71"/>
            <p:cNvSpPr/>
            <p:nvPr/>
          </p:nvSpPr>
          <p:spPr>
            <a:xfrm>
              <a:off x="0" y="1063238"/>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 name="Google Shape;440;p71"/>
            <p:cNvSpPr txBox="1"/>
            <p:nvPr/>
          </p:nvSpPr>
          <p:spPr>
            <a:xfrm>
              <a:off x="0" y="1063238"/>
              <a:ext cx="5006400" cy="530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Don’t </a:t>
              </a:r>
              <a:r>
                <a:rPr lang="en" sz="1500">
                  <a:solidFill>
                    <a:srgbClr val="FFFFFF"/>
                  </a:solidFill>
                </a:rPr>
                <a:t>hesitate</a:t>
              </a:r>
              <a:r>
                <a:rPr b="0" i="0" lang="en" sz="1500" u="none" cap="none" strike="noStrike">
                  <a:solidFill>
                    <a:srgbClr val="FFFFFF"/>
                  </a:solidFill>
                  <a:latin typeface="Arial"/>
                  <a:ea typeface="Arial"/>
                  <a:cs typeface="Arial"/>
                  <a:sym typeface="Arial"/>
                </a:rPr>
                <a:t> to ask</a:t>
              </a:r>
              <a:r>
                <a:rPr lang="en" sz="1500">
                  <a:solidFill>
                    <a:srgbClr val="FFFFFF"/>
                  </a:solidFill>
                </a:rPr>
                <a:t> - answer</a:t>
              </a:r>
              <a:r>
                <a:rPr b="0" i="0" lang="en" sz="1500" u="none" cap="none" strike="noStrike">
                  <a:solidFill>
                    <a:srgbClr val="FFFFFF"/>
                  </a:solidFill>
                  <a:latin typeface="Arial"/>
                  <a:ea typeface="Arial"/>
                  <a:cs typeface="Arial"/>
                  <a:sym typeface="Arial"/>
                </a:rPr>
                <a:t> questions</a:t>
              </a:r>
              <a:endParaRPr sz="1100">
                <a:solidFill>
                  <a:srgbClr val="FFFFFF"/>
                </a:solidFill>
              </a:endParaRPr>
            </a:p>
          </p:txBody>
        </p:sp>
        <p:cxnSp>
          <p:nvCxnSpPr>
            <p:cNvPr id="441" name="Google Shape;441;p71"/>
            <p:cNvCxnSpPr/>
            <p:nvPr/>
          </p:nvCxnSpPr>
          <p:spPr>
            <a:xfrm>
              <a:off x="0" y="1594079"/>
              <a:ext cx="5006400" cy="0"/>
            </a:xfrm>
            <a:prstGeom prst="straightConnector1">
              <a:avLst/>
            </a:prstGeom>
            <a:gradFill>
              <a:gsLst>
                <a:gs pos="0">
                  <a:srgbClr val="6EA5DA"/>
                </a:gs>
                <a:gs pos="50000">
                  <a:srgbClr val="529BDA"/>
                </a:gs>
                <a:gs pos="100000">
                  <a:srgbClr val="4188C8"/>
                </a:gs>
              </a:gsLst>
              <a:lin ang="5400012" scaled="0"/>
            </a:gradFill>
            <a:ln cap="flat" cmpd="sng" w="9525">
              <a:solidFill>
                <a:srgbClr val="599BD5"/>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42" name="Google Shape;442;p71"/>
            <p:cNvSpPr/>
            <p:nvPr/>
          </p:nvSpPr>
          <p:spPr>
            <a:xfrm>
              <a:off x="0" y="1594079"/>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 name="Google Shape;443;p71"/>
            <p:cNvSpPr txBox="1"/>
            <p:nvPr/>
          </p:nvSpPr>
          <p:spPr>
            <a:xfrm>
              <a:off x="0" y="1594079"/>
              <a:ext cx="5006400" cy="530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Other students are not your competitors</a:t>
              </a:r>
              <a:endParaRPr sz="1100">
                <a:solidFill>
                  <a:srgbClr val="FFFFFF"/>
                </a:solidFill>
              </a:endParaRPr>
            </a:p>
          </p:txBody>
        </p:sp>
        <p:cxnSp>
          <p:nvCxnSpPr>
            <p:cNvPr id="444" name="Google Shape;444;p71"/>
            <p:cNvCxnSpPr/>
            <p:nvPr/>
          </p:nvCxnSpPr>
          <p:spPr>
            <a:xfrm>
              <a:off x="0" y="2124920"/>
              <a:ext cx="5006400" cy="0"/>
            </a:xfrm>
            <a:prstGeom prst="straightConnector1">
              <a:avLst/>
            </a:prstGeom>
            <a:gradFill>
              <a:gsLst>
                <a:gs pos="0">
                  <a:srgbClr val="7FB75F"/>
                </a:gs>
                <a:gs pos="50000">
                  <a:srgbClr val="6EB141"/>
                </a:gs>
                <a:gs pos="100000">
                  <a:srgbClr val="5FA134"/>
                </a:gs>
              </a:gsLst>
              <a:lin ang="5400012" scaled="0"/>
            </a:gradFill>
            <a:ln cap="flat" cmpd="sng" w="9525">
              <a:solidFill>
                <a:schemeClr val="accent6"/>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45" name="Google Shape;445;p71"/>
            <p:cNvSpPr/>
            <p:nvPr/>
          </p:nvSpPr>
          <p:spPr>
            <a:xfrm>
              <a:off x="0" y="2124920"/>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 name="Google Shape;446;p71"/>
            <p:cNvSpPr txBox="1"/>
            <p:nvPr/>
          </p:nvSpPr>
          <p:spPr>
            <a:xfrm>
              <a:off x="0" y="2124920"/>
              <a:ext cx="5006400" cy="530700"/>
            </a:xfrm>
            <a:prstGeom prst="rect">
              <a:avLst/>
            </a:prstGeom>
            <a:noFill/>
            <a:ln>
              <a:noFill/>
            </a:ln>
          </p:spPr>
          <p:txBody>
            <a:bodyPr anchorCtr="0" anchor="ctr" bIns="57150" lIns="57150" spcFirstLastPara="1" rIns="57150" wrap="square" tIns="57150">
              <a:noAutofit/>
            </a:bodyPr>
            <a:lstStyle/>
            <a:p>
              <a:pPr indent="0" lvl="0" marL="0" rtl="0" algn="l">
                <a:lnSpc>
                  <a:spcPct val="90000"/>
                </a:lnSpc>
                <a:spcBef>
                  <a:spcPts val="0"/>
                </a:spcBef>
                <a:spcAft>
                  <a:spcPts val="0"/>
                </a:spcAft>
                <a:buClr>
                  <a:schemeClr val="lt1"/>
                </a:buClr>
                <a:buSzPts val="1500"/>
                <a:buFont typeface="Arial"/>
                <a:buNone/>
              </a:pPr>
              <a:r>
                <a:rPr lang="en" sz="1500">
                  <a:solidFill>
                    <a:srgbClr val="FFFFFF"/>
                  </a:solidFill>
                </a:rPr>
                <a:t>Join the weekly slack sessions (AMAs)</a:t>
              </a:r>
              <a:endParaRPr sz="1100" u="sng">
                <a:solidFill>
                  <a:srgbClr val="FFFFFF"/>
                </a:solidFill>
              </a:endParaRPr>
            </a:p>
          </p:txBody>
        </p:sp>
        <p:cxnSp>
          <p:nvCxnSpPr>
            <p:cNvPr id="447" name="Google Shape;447;p71"/>
            <p:cNvCxnSpPr/>
            <p:nvPr/>
          </p:nvCxnSpPr>
          <p:spPr>
            <a:xfrm>
              <a:off x="0" y="2655761"/>
              <a:ext cx="50064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48" name="Google Shape;448;p71"/>
            <p:cNvSpPr/>
            <p:nvPr/>
          </p:nvSpPr>
          <p:spPr>
            <a:xfrm>
              <a:off x="0" y="2655761"/>
              <a:ext cx="5006400" cy="53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 name="Google Shape;449;p71"/>
            <p:cNvSpPr txBox="1"/>
            <p:nvPr/>
          </p:nvSpPr>
          <p:spPr>
            <a:xfrm>
              <a:off x="6" y="2655768"/>
              <a:ext cx="5006400" cy="7731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Racism, Sexism, Bias of any kind </a:t>
              </a:r>
              <a:r>
                <a:rPr b="0" i="0" lang="en" sz="1500" u="none" cap="none" strike="noStrike">
                  <a:solidFill>
                    <a:srgbClr val="FFFFFF"/>
                  </a:solidFill>
                  <a:latin typeface="Arial"/>
                  <a:ea typeface="Arial"/>
                  <a:cs typeface="Arial"/>
                  <a:sym typeface="Arial"/>
                </a:rPr>
                <a:t>will not be tolerated. We are all equal.</a:t>
              </a:r>
              <a:endParaRPr sz="1100">
                <a:solidFill>
                  <a:srgbClr val="FFFFFF"/>
                </a:solidFill>
              </a:endParaRPr>
            </a:p>
          </p:txBody>
        </p:sp>
      </p:grpSp>
      <p:pic>
        <p:nvPicPr>
          <p:cNvPr id="450" name="Google Shape;450;p71"/>
          <p:cNvPicPr preferRelativeResize="0"/>
          <p:nvPr/>
        </p:nvPicPr>
        <p:blipFill rotWithShape="1">
          <a:blip r:embed="rId3">
            <a:alphaModFix/>
          </a:blip>
          <a:srcRect b="0" l="0" r="0" t="0"/>
          <a:stretch/>
        </p:blipFill>
        <p:spPr>
          <a:xfrm>
            <a:off x="579602" y="323529"/>
            <a:ext cx="2422344" cy="1280660"/>
          </a:xfrm>
          <a:prstGeom prst="rect">
            <a:avLst/>
          </a:prstGeom>
          <a:noFill/>
          <a:ln>
            <a:noFill/>
          </a:ln>
        </p:spPr>
      </p:pic>
      <p:sp>
        <p:nvSpPr>
          <p:cNvPr id="451" name="Google Shape;451;p71"/>
          <p:cNvSpPr/>
          <p:nvPr/>
        </p:nvSpPr>
        <p:spPr>
          <a:xfrm>
            <a:off x="1337922" y="2118895"/>
            <a:ext cx="905700" cy="905700"/>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52" name="Google Shape;452;p71"/>
          <p:cNvPicPr preferRelativeResize="0"/>
          <p:nvPr/>
        </p:nvPicPr>
        <p:blipFill>
          <a:blip r:embed="rId5">
            <a:alphaModFix/>
          </a:blip>
          <a:stretch>
            <a:fillRect/>
          </a:stretch>
        </p:blipFill>
        <p:spPr>
          <a:xfrm>
            <a:off x="1" y="4149313"/>
            <a:ext cx="1491272" cy="994200"/>
          </a:xfrm>
          <a:prstGeom prst="rect">
            <a:avLst/>
          </a:prstGeom>
          <a:noFill/>
          <a:ln>
            <a:noFill/>
          </a:ln>
        </p:spPr>
      </p:pic>
      <p:pic>
        <p:nvPicPr>
          <p:cNvPr id="453" name="Google Shape;453;p71"/>
          <p:cNvPicPr preferRelativeResize="0"/>
          <p:nvPr/>
        </p:nvPicPr>
        <p:blipFill>
          <a:blip r:embed="rId6">
            <a:alphaModFix/>
          </a:blip>
          <a:stretch>
            <a:fillRect/>
          </a:stretch>
        </p:blipFill>
        <p:spPr>
          <a:xfrm>
            <a:off x="225125" y="1774525"/>
            <a:ext cx="3131300" cy="2749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700"/>
                                        <p:tgtEl>
                                          <p:spTgt spid="4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700"/>
                                        <p:tgtEl>
                                          <p:spTgt spid="4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457" name="Shape 457"/>
        <p:cNvGrpSpPr/>
        <p:nvPr/>
      </p:nvGrpSpPr>
      <p:grpSpPr>
        <a:xfrm>
          <a:off x="0" y="0"/>
          <a:ext cx="0" cy="0"/>
          <a:chOff x="0" y="0"/>
          <a:chExt cx="0" cy="0"/>
        </a:xfrm>
      </p:grpSpPr>
      <p:sp>
        <p:nvSpPr>
          <p:cNvPr id="458" name="Google Shape;458;p72"/>
          <p:cNvSpPr txBox="1"/>
          <p:nvPr>
            <p:ph type="title"/>
          </p:nvPr>
        </p:nvSpPr>
        <p:spPr>
          <a:xfrm>
            <a:off x="4829000" y="1047225"/>
            <a:ext cx="40782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Arial"/>
              <a:buNone/>
            </a:pPr>
            <a:r>
              <a:rPr lang="en" sz="3600">
                <a:latin typeface="Arial"/>
                <a:ea typeface="Arial"/>
                <a:cs typeface="Arial"/>
                <a:sym typeface="Arial"/>
              </a:rPr>
              <a:t>Initiatives</a:t>
            </a:r>
            <a:endParaRPr sz="3600">
              <a:latin typeface="Arial"/>
              <a:ea typeface="Arial"/>
              <a:cs typeface="Arial"/>
              <a:sym typeface="Arial"/>
            </a:endParaRPr>
          </a:p>
        </p:txBody>
      </p:sp>
      <p:sp>
        <p:nvSpPr>
          <p:cNvPr id="459" name="Google Shape;459;p72"/>
          <p:cNvSpPr/>
          <p:nvPr/>
        </p:nvSpPr>
        <p:spPr>
          <a:xfrm flipH="1">
            <a:off x="0" y="0"/>
            <a:ext cx="4629587" cy="51435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0" name="Google Shape;460;p72"/>
          <p:cNvSpPr/>
          <p:nvPr/>
        </p:nvSpPr>
        <p:spPr>
          <a:xfrm flipH="1">
            <a:off x="0" y="0"/>
            <a:ext cx="4518116" cy="5143500"/>
          </a:xfrm>
          <a:custGeom>
            <a:rect b="b" l="l" r="r" t="t"/>
            <a:pathLst>
              <a:path extrusionOk="0" h="6858000" w="6024154">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61" name="Google Shape;461;p72"/>
          <p:cNvGrpSpPr/>
          <p:nvPr/>
        </p:nvGrpSpPr>
        <p:grpSpPr>
          <a:xfrm>
            <a:off x="4993533" y="2155154"/>
            <a:ext cx="3754800" cy="2388798"/>
            <a:chOff x="0" y="1556"/>
            <a:chExt cx="5006400" cy="3185064"/>
          </a:xfrm>
        </p:grpSpPr>
        <p:cxnSp>
          <p:nvCxnSpPr>
            <p:cNvPr id="462" name="Google Shape;462;p72"/>
            <p:cNvCxnSpPr/>
            <p:nvPr/>
          </p:nvCxnSpPr>
          <p:spPr>
            <a:xfrm>
              <a:off x="0" y="1556"/>
              <a:ext cx="50064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63" name="Google Shape;463;p72"/>
            <p:cNvSpPr/>
            <p:nvPr/>
          </p:nvSpPr>
          <p:spPr>
            <a:xfrm>
              <a:off x="0" y="1556"/>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 name="Google Shape;464;p72"/>
            <p:cNvSpPr txBox="1"/>
            <p:nvPr/>
          </p:nvSpPr>
          <p:spPr>
            <a:xfrm>
              <a:off x="0" y="1556"/>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Form</a:t>
              </a:r>
              <a:r>
                <a:rPr lang="en" sz="1500">
                  <a:solidFill>
                    <a:srgbClr val="FFFFFF"/>
                  </a:solidFill>
                </a:rPr>
                <a:t> or J</a:t>
              </a:r>
              <a:r>
                <a:rPr b="0" i="0" lang="en" sz="1500" u="none" cap="none" strike="noStrike">
                  <a:solidFill>
                    <a:srgbClr val="FFFFFF"/>
                  </a:solidFill>
                  <a:latin typeface="Arial"/>
                  <a:ea typeface="Arial"/>
                  <a:cs typeface="Arial"/>
                  <a:sym typeface="Arial"/>
                </a:rPr>
                <a:t>oin </a:t>
              </a:r>
              <a:r>
                <a:rPr lang="en" sz="1500">
                  <a:solidFill>
                    <a:srgbClr val="FFFFFF"/>
                  </a:solidFill>
                </a:rPr>
                <a:t>a S</a:t>
              </a:r>
              <a:r>
                <a:rPr b="0" i="0" lang="en" sz="1500" u="none" cap="none" strike="noStrike">
                  <a:solidFill>
                    <a:srgbClr val="FFFFFF"/>
                  </a:solidFill>
                  <a:latin typeface="Arial"/>
                  <a:ea typeface="Arial"/>
                  <a:cs typeface="Arial"/>
                  <a:sym typeface="Arial"/>
                </a:rPr>
                <a:t>tudy </a:t>
              </a:r>
              <a:r>
                <a:rPr lang="en" sz="1500">
                  <a:solidFill>
                    <a:srgbClr val="FFFFFF"/>
                  </a:solidFill>
                </a:rPr>
                <a:t>G</a:t>
              </a:r>
              <a:r>
                <a:rPr b="0" i="0" lang="en" sz="1500" u="none" cap="none" strike="noStrike">
                  <a:solidFill>
                    <a:srgbClr val="FFFFFF"/>
                  </a:solidFill>
                  <a:latin typeface="Arial"/>
                  <a:ea typeface="Arial"/>
                  <a:cs typeface="Arial"/>
                  <a:sym typeface="Arial"/>
                </a:rPr>
                <a:t>roup </a:t>
              </a:r>
              <a:r>
                <a:rPr lang="en" sz="1500">
                  <a:solidFill>
                    <a:srgbClr val="FFFFFF"/>
                  </a:solidFill>
                </a:rPr>
                <a:t>at </a:t>
              </a:r>
              <a:r>
                <a:rPr b="0" i="0" lang="en" sz="1500" u="none" cap="none" strike="noStrike">
                  <a:solidFill>
                    <a:srgbClr val="FFFFFF"/>
                  </a:solidFill>
                  <a:latin typeface="Arial"/>
                  <a:ea typeface="Arial"/>
                  <a:cs typeface="Arial"/>
                  <a:sym typeface="Arial"/>
                </a:rPr>
                <a:t>slack</a:t>
              </a:r>
              <a:endParaRPr sz="1100">
                <a:solidFill>
                  <a:srgbClr val="FFFFFF"/>
                </a:solidFill>
              </a:endParaRPr>
            </a:p>
          </p:txBody>
        </p:sp>
        <p:cxnSp>
          <p:nvCxnSpPr>
            <p:cNvPr id="465" name="Google Shape;465;p72"/>
            <p:cNvCxnSpPr/>
            <p:nvPr/>
          </p:nvCxnSpPr>
          <p:spPr>
            <a:xfrm>
              <a:off x="0" y="1063238"/>
              <a:ext cx="5006400" cy="0"/>
            </a:xfrm>
            <a:prstGeom prst="straightConnector1">
              <a:avLst/>
            </a:prstGeom>
            <a:gradFill>
              <a:gsLst>
                <a:gs pos="0">
                  <a:srgbClr val="AFAFAF"/>
                </a:gs>
                <a:gs pos="50000">
                  <a:schemeClr val="accent3"/>
                </a:gs>
                <a:gs pos="100000">
                  <a:srgbClr val="919191"/>
                </a:gs>
              </a:gsLst>
              <a:lin ang="5400012" scaled="0"/>
            </a:gradFill>
            <a:ln cap="flat" cmpd="sng" w="9525">
              <a:solidFill>
                <a:schemeClr val="accent3"/>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66" name="Google Shape;466;p72"/>
            <p:cNvSpPr/>
            <p:nvPr/>
          </p:nvSpPr>
          <p:spPr>
            <a:xfrm>
              <a:off x="0" y="1063238"/>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 name="Google Shape;467;p72"/>
            <p:cNvSpPr txBox="1"/>
            <p:nvPr/>
          </p:nvSpPr>
          <p:spPr>
            <a:xfrm>
              <a:off x="0" y="1063238"/>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b="0" i="0" lang="en" sz="1500" u="none" cap="none" strike="noStrike">
                  <a:solidFill>
                    <a:srgbClr val="FFFFFF"/>
                  </a:solidFill>
                  <a:latin typeface="Arial"/>
                  <a:ea typeface="Arial"/>
                  <a:cs typeface="Arial"/>
                  <a:sym typeface="Arial"/>
                </a:rPr>
                <a:t>Make weekly </a:t>
              </a:r>
              <a:r>
                <a:rPr lang="en" sz="1500">
                  <a:solidFill>
                    <a:srgbClr val="FFFFFF"/>
                  </a:solidFill>
                </a:rPr>
                <a:t>S</a:t>
              </a:r>
              <a:r>
                <a:rPr b="0" i="0" lang="en" sz="1500" u="none" cap="none" strike="noStrike">
                  <a:solidFill>
                    <a:srgbClr val="FFFFFF"/>
                  </a:solidFill>
                  <a:latin typeface="Arial"/>
                  <a:ea typeface="Arial"/>
                  <a:cs typeface="Arial"/>
                  <a:sym typeface="Arial"/>
                </a:rPr>
                <a:t>lack &amp; </a:t>
              </a:r>
              <a:r>
                <a:rPr lang="en" sz="1500">
                  <a:solidFill>
                    <a:srgbClr val="FFFFFF"/>
                  </a:solidFill>
                </a:rPr>
                <a:t>V</a:t>
              </a:r>
              <a:r>
                <a:rPr b="0" i="0" lang="en" sz="1500" u="none" cap="none" strike="noStrike">
                  <a:solidFill>
                    <a:srgbClr val="FFFFFF"/>
                  </a:solidFill>
                  <a:latin typeface="Arial"/>
                  <a:ea typeface="Arial"/>
                  <a:cs typeface="Arial"/>
                  <a:sym typeface="Arial"/>
                </a:rPr>
                <a:t>ideo sessions to help and be helped</a:t>
              </a:r>
              <a:endParaRPr sz="1100">
                <a:solidFill>
                  <a:srgbClr val="FFFFFF"/>
                </a:solidFill>
              </a:endParaRPr>
            </a:p>
          </p:txBody>
        </p:sp>
        <p:cxnSp>
          <p:nvCxnSpPr>
            <p:cNvPr id="468" name="Google Shape;468;p72"/>
            <p:cNvCxnSpPr/>
            <p:nvPr/>
          </p:nvCxnSpPr>
          <p:spPr>
            <a:xfrm>
              <a:off x="0" y="2124920"/>
              <a:ext cx="5006400" cy="0"/>
            </a:xfrm>
            <a:prstGeom prst="straightConnector1">
              <a:avLst/>
            </a:prstGeom>
            <a:gradFill>
              <a:gsLst>
                <a:gs pos="0">
                  <a:srgbClr val="FFC647"/>
                </a:gs>
                <a:gs pos="50000">
                  <a:srgbClr val="FFC600"/>
                </a:gs>
                <a:gs pos="100000">
                  <a:srgbClr val="E3B400"/>
                </a:gs>
              </a:gsLst>
              <a:lin ang="5400012" scaled="0"/>
            </a:gradFill>
            <a:ln cap="flat" cmpd="sng" w="9525">
              <a:solidFill>
                <a:schemeClr val="accent4"/>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69" name="Google Shape;469;p72"/>
            <p:cNvSpPr/>
            <p:nvPr/>
          </p:nvSpPr>
          <p:spPr>
            <a:xfrm>
              <a:off x="0" y="2124920"/>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 name="Google Shape;470;p72"/>
            <p:cNvSpPr txBox="1"/>
            <p:nvPr/>
          </p:nvSpPr>
          <p:spPr>
            <a:xfrm>
              <a:off x="0" y="2124920"/>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The best way to learn is to explain the subject to other students who need help!</a:t>
              </a:r>
              <a:endParaRPr sz="1100">
                <a:solidFill>
                  <a:srgbClr val="FFFFFF"/>
                </a:solidFill>
              </a:endParaRPr>
            </a:p>
          </p:txBody>
        </p:sp>
      </p:grpSp>
      <p:sp>
        <p:nvSpPr>
          <p:cNvPr id="471" name="Google Shape;471;p72"/>
          <p:cNvSpPr/>
          <p:nvPr/>
        </p:nvSpPr>
        <p:spPr>
          <a:xfrm>
            <a:off x="1337922" y="3014534"/>
            <a:ext cx="905700" cy="9057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72" name="Google Shape;472;p72"/>
          <p:cNvPicPr preferRelativeResize="0"/>
          <p:nvPr/>
        </p:nvPicPr>
        <p:blipFill rotWithShape="1">
          <a:blip r:embed="rId4">
            <a:alphaModFix/>
          </a:blip>
          <a:srcRect b="0" l="0" r="0" t="0"/>
          <a:stretch/>
        </p:blipFill>
        <p:spPr>
          <a:xfrm>
            <a:off x="579602" y="323529"/>
            <a:ext cx="2422344" cy="1280660"/>
          </a:xfrm>
          <a:prstGeom prst="rect">
            <a:avLst/>
          </a:prstGeom>
          <a:noFill/>
          <a:ln>
            <a:noFill/>
          </a:ln>
        </p:spPr>
      </p:pic>
      <p:pic>
        <p:nvPicPr>
          <p:cNvPr id="473" name="Google Shape;473;p72"/>
          <p:cNvPicPr preferRelativeResize="0"/>
          <p:nvPr/>
        </p:nvPicPr>
        <p:blipFill>
          <a:blip r:embed="rId5">
            <a:alphaModFix/>
          </a:blip>
          <a:stretch>
            <a:fillRect/>
          </a:stretch>
        </p:blipFill>
        <p:spPr>
          <a:xfrm>
            <a:off x="269508" y="1604200"/>
            <a:ext cx="2996590" cy="35393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700"/>
                                        <p:tgtEl>
                                          <p:spTgt spid="4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700"/>
                                        <p:tgtEl>
                                          <p:spTgt spid="4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477" name="Shape 477"/>
        <p:cNvGrpSpPr/>
        <p:nvPr/>
      </p:nvGrpSpPr>
      <p:grpSpPr>
        <a:xfrm>
          <a:off x="0" y="0"/>
          <a:ext cx="0" cy="0"/>
          <a:chOff x="0" y="0"/>
          <a:chExt cx="0" cy="0"/>
        </a:xfrm>
      </p:grpSpPr>
      <p:sp>
        <p:nvSpPr>
          <p:cNvPr id="478" name="Google Shape;478;p73"/>
          <p:cNvSpPr txBox="1"/>
          <p:nvPr>
            <p:ph type="title"/>
          </p:nvPr>
        </p:nvSpPr>
        <p:spPr>
          <a:xfrm>
            <a:off x="4990200" y="1047217"/>
            <a:ext cx="37548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Arial"/>
              <a:buNone/>
            </a:pPr>
            <a:r>
              <a:rPr lang="en" sz="3600">
                <a:latin typeface="Arial"/>
                <a:ea typeface="Arial"/>
                <a:cs typeface="Arial"/>
                <a:sym typeface="Arial"/>
              </a:rPr>
              <a:t>So what counts?</a:t>
            </a:r>
            <a:endParaRPr sz="3600">
              <a:latin typeface="Arial"/>
              <a:ea typeface="Arial"/>
              <a:cs typeface="Arial"/>
              <a:sym typeface="Arial"/>
            </a:endParaRPr>
          </a:p>
        </p:txBody>
      </p:sp>
      <p:sp>
        <p:nvSpPr>
          <p:cNvPr id="479" name="Google Shape;479;p73"/>
          <p:cNvSpPr/>
          <p:nvPr/>
        </p:nvSpPr>
        <p:spPr>
          <a:xfrm flipH="1">
            <a:off x="0" y="0"/>
            <a:ext cx="4629587" cy="51435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0" name="Google Shape;480;p73"/>
          <p:cNvSpPr/>
          <p:nvPr/>
        </p:nvSpPr>
        <p:spPr>
          <a:xfrm flipH="1">
            <a:off x="0" y="0"/>
            <a:ext cx="4518116" cy="5143500"/>
          </a:xfrm>
          <a:custGeom>
            <a:rect b="b" l="l" r="r" t="t"/>
            <a:pathLst>
              <a:path extrusionOk="0" h="6858000" w="6024154">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81" name="Google Shape;481;p73"/>
          <p:cNvGrpSpPr/>
          <p:nvPr/>
        </p:nvGrpSpPr>
        <p:grpSpPr>
          <a:xfrm>
            <a:off x="4993533" y="2155154"/>
            <a:ext cx="3754800" cy="2388798"/>
            <a:chOff x="0" y="1556"/>
            <a:chExt cx="5006400" cy="3185064"/>
          </a:xfrm>
        </p:grpSpPr>
        <p:cxnSp>
          <p:nvCxnSpPr>
            <p:cNvPr id="482" name="Google Shape;482;p73"/>
            <p:cNvCxnSpPr/>
            <p:nvPr/>
          </p:nvCxnSpPr>
          <p:spPr>
            <a:xfrm>
              <a:off x="0" y="1556"/>
              <a:ext cx="50064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83" name="Google Shape;483;p73"/>
            <p:cNvSpPr/>
            <p:nvPr/>
          </p:nvSpPr>
          <p:spPr>
            <a:xfrm>
              <a:off x="0" y="1556"/>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4" name="Google Shape;484;p73"/>
            <p:cNvSpPr txBox="1"/>
            <p:nvPr/>
          </p:nvSpPr>
          <p:spPr>
            <a:xfrm>
              <a:off x="0" y="1556"/>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#1 </a:t>
              </a:r>
              <a:r>
                <a:rPr lang="en" sz="1500">
                  <a:solidFill>
                    <a:srgbClr val="FFFFFF"/>
                  </a:solidFill>
                </a:rPr>
                <a:t>Completion of Material &amp; Quizzes…</a:t>
              </a:r>
              <a:br>
                <a:rPr lang="en" sz="1500">
                  <a:solidFill>
                    <a:srgbClr val="FFFFFF"/>
                  </a:solidFill>
                </a:rPr>
              </a:br>
              <a:r>
                <a:rPr lang="en" sz="1500">
                  <a:solidFill>
                    <a:srgbClr val="FFFFFF"/>
                  </a:solidFill>
                </a:rPr>
                <a:t>     before the challenge deadline</a:t>
              </a:r>
              <a:endParaRPr sz="1100">
                <a:solidFill>
                  <a:srgbClr val="FFFFFF"/>
                </a:solidFill>
              </a:endParaRPr>
            </a:p>
          </p:txBody>
        </p:sp>
        <p:cxnSp>
          <p:nvCxnSpPr>
            <p:cNvPr id="485" name="Google Shape;485;p73"/>
            <p:cNvCxnSpPr/>
            <p:nvPr/>
          </p:nvCxnSpPr>
          <p:spPr>
            <a:xfrm>
              <a:off x="0" y="1063238"/>
              <a:ext cx="5006400" cy="0"/>
            </a:xfrm>
            <a:prstGeom prst="straightConnector1">
              <a:avLst/>
            </a:prstGeom>
            <a:gradFill>
              <a:gsLst>
                <a:gs pos="0">
                  <a:srgbClr val="AFAFAF"/>
                </a:gs>
                <a:gs pos="50000">
                  <a:schemeClr val="accent3"/>
                </a:gs>
                <a:gs pos="100000">
                  <a:srgbClr val="919191"/>
                </a:gs>
              </a:gsLst>
              <a:lin ang="5400012" scaled="0"/>
            </a:gradFill>
            <a:ln cap="flat" cmpd="sng" w="9525">
              <a:solidFill>
                <a:schemeClr val="accent3"/>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86" name="Google Shape;486;p73"/>
            <p:cNvSpPr/>
            <p:nvPr/>
          </p:nvSpPr>
          <p:spPr>
            <a:xfrm>
              <a:off x="0" y="1063238"/>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73"/>
            <p:cNvSpPr txBox="1"/>
            <p:nvPr/>
          </p:nvSpPr>
          <p:spPr>
            <a:xfrm>
              <a:off x="0" y="1063238"/>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#2 </a:t>
              </a:r>
              <a:r>
                <a:rPr lang="en" sz="1500">
                  <a:solidFill>
                    <a:srgbClr val="FFFFFF"/>
                  </a:solidFill>
                </a:rPr>
                <a:t>Slack participation with… </a:t>
              </a:r>
              <a:endParaRPr sz="1500">
                <a:solidFill>
                  <a:srgbClr val="FFFFFF"/>
                </a:solidFill>
              </a:endParaRPr>
            </a:p>
            <a:p>
              <a:pPr indent="0" lvl="0" marL="0" marR="0" rtl="0" algn="l">
                <a:lnSpc>
                  <a:spcPct val="90000"/>
                </a:lnSpc>
                <a:spcBef>
                  <a:spcPts val="0"/>
                </a:spcBef>
                <a:spcAft>
                  <a:spcPts val="0"/>
                </a:spcAft>
                <a:buClr>
                  <a:schemeClr val="lt1"/>
                </a:buClr>
                <a:buSzPts val="1500"/>
                <a:buFont typeface="Arial"/>
                <a:buNone/>
              </a:pPr>
              <a:r>
                <a:rPr lang="en" sz="1500">
                  <a:solidFill>
                    <a:srgbClr val="FFFFFF"/>
                  </a:solidFill>
                </a:rPr>
                <a:t>     posts relevant to the challenge subject</a:t>
              </a:r>
              <a:endParaRPr sz="1500">
                <a:solidFill>
                  <a:srgbClr val="FFFFFF"/>
                </a:solidFill>
              </a:endParaRPr>
            </a:p>
          </p:txBody>
        </p:sp>
        <p:cxnSp>
          <p:nvCxnSpPr>
            <p:cNvPr id="488" name="Google Shape;488;p73"/>
            <p:cNvCxnSpPr/>
            <p:nvPr/>
          </p:nvCxnSpPr>
          <p:spPr>
            <a:xfrm>
              <a:off x="0" y="2124920"/>
              <a:ext cx="5006400" cy="0"/>
            </a:xfrm>
            <a:prstGeom prst="straightConnector1">
              <a:avLst/>
            </a:prstGeom>
            <a:gradFill>
              <a:gsLst>
                <a:gs pos="0">
                  <a:srgbClr val="FFC647"/>
                </a:gs>
                <a:gs pos="50000">
                  <a:srgbClr val="FFC600"/>
                </a:gs>
                <a:gs pos="100000">
                  <a:srgbClr val="E3B400"/>
                </a:gs>
              </a:gsLst>
              <a:lin ang="5400012" scaled="0"/>
            </a:gradFill>
            <a:ln cap="flat" cmpd="sng" w="9525">
              <a:solidFill>
                <a:schemeClr val="accent4"/>
              </a:solidFill>
              <a:prstDash val="solid"/>
              <a:miter lim="800000"/>
              <a:headEnd len="sm" w="sm" type="none"/>
              <a:tailEnd len="sm" w="sm" type="none"/>
            </a:ln>
            <a:effectLst>
              <a:outerShdw blurRad="57150" rotWithShape="0" algn="ctr" dir="5400000" dist="19050">
                <a:srgbClr val="000000">
                  <a:alpha val="62750"/>
                </a:srgbClr>
              </a:outerShdw>
            </a:effectLst>
          </p:spPr>
        </p:cxnSp>
        <p:sp>
          <p:nvSpPr>
            <p:cNvPr id="489" name="Google Shape;489;p73"/>
            <p:cNvSpPr/>
            <p:nvPr/>
          </p:nvSpPr>
          <p:spPr>
            <a:xfrm>
              <a:off x="0" y="2124920"/>
              <a:ext cx="5006400" cy="1061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0" name="Google Shape;490;p73"/>
            <p:cNvSpPr txBox="1"/>
            <p:nvPr/>
          </p:nvSpPr>
          <p:spPr>
            <a:xfrm>
              <a:off x="0" y="2124920"/>
              <a:ext cx="5006400" cy="1061700"/>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rial"/>
                <a:buNone/>
              </a:pPr>
              <a:r>
                <a:rPr i="1" lang="en" sz="1500">
                  <a:solidFill>
                    <a:srgbClr val="FFFFFF"/>
                  </a:solidFill>
                </a:rPr>
                <a:t>      D</a:t>
              </a:r>
              <a:r>
                <a:rPr i="1" lang="en" sz="1500">
                  <a:solidFill>
                    <a:srgbClr val="FFFFFF"/>
                  </a:solidFill>
                </a:rPr>
                <a:t>on’t leave all that for the last day… </a:t>
              </a:r>
              <a:endParaRPr i="1" sz="1100">
                <a:solidFill>
                  <a:srgbClr val="FFFFFF"/>
                </a:solidFill>
              </a:endParaRPr>
            </a:p>
          </p:txBody>
        </p:sp>
      </p:grpSp>
      <p:sp>
        <p:nvSpPr>
          <p:cNvPr id="491" name="Google Shape;491;p73"/>
          <p:cNvSpPr txBox="1"/>
          <p:nvPr>
            <p:ph type="title"/>
          </p:nvPr>
        </p:nvSpPr>
        <p:spPr>
          <a:xfrm>
            <a:off x="381650" y="1565548"/>
            <a:ext cx="3754800" cy="7608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Arial"/>
              <a:buNone/>
            </a:pPr>
            <a:r>
              <a:rPr lang="en" sz="2700">
                <a:solidFill>
                  <a:srgbClr val="B7B7B7"/>
                </a:solidFill>
                <a:latin typeface="Arial"/>
                <a:ea typeface="Arial"/>
                <a:cs typeface="Arial"/>
                <a:sym typeface="Arial"/>
              </a:rPr>
              <a:t>Survival </a:t>
            </a:r>
            <a:r>
              <a:rPr lang="en" sz="2700">
                <a:solidFill>
                  <a:srgbClr val="B7B7B7"/>
                </a:solidFill>
                <a:latin typeface="Arial"/>
                <a:ea typeface="Arial"/>
                <a:cs typeface="Arial"/>
                <a:sym typeface="Arial"/>
              </a:rPr>
              <a:t>Wrap up...</a:t>
            </a:r>
            <a:endParaRPr sz="2700">
              <a:solidFill>
                <a:srgbClr val="B7B7B7"/>
              </a:solidFill>
              <a:latin typeface="Arial"/>
              <a:ea typeface="Arial"/>
              <a:cs typeface="Arial"/>
              <a:sym typeface="Arial"/>
            </a:endParaRPr>
          </a:p>
        </p:txBody>
      </p:sp>
      <p:pic>
        <p:nvPicPr>
          <p:cNvPr id="492" name="Google Shape;492;p73"/>
          <p:cNvPicPr preferRelativeResize="0"/>
          <p:nvPr/>
        </p:nvPicPr>
        <p:blipFill rotWithShape="1">
          <a:blip r:embed="rId3">
            <a:alphaModFix/>
          </a:blip>
          <a:srcRect b="0" l="0" r="0" t="0"/>
          <a:stretch/>
        </p:blipFill>
        <p:spPr>
          <a:xfrm>
            <a:off x="579602" y="323529"/>
            <a:ext cx="2422344" cy="1280660"/>
          </a:xfrm>
          <a:prstGeom prst="rect">
            <a:avLst/>
          </a:prstGeom>
          <a:noFill/>
          <a:ln>
            <a:noFill/>
          </a:ln>
        </p:spPr>
      </p:pic>
      <p:pic>
        <p:nvPicPr>
          <p:cNvPr id="493" name="Google Shape;493;p73"/>
          <p:cNvPicPr preferRelativeResize="0"/>
          <p:nvPr/>
        </p:nvPicPr>
        <p:blipFill>
          <a:blip r:embed="rId4">
            <a:alphaModFix/>
          </a:blip>
          <a:stretch>
            <a:fillRect/>
          </a:stretch>
        </p:blipFill>
        <p:spPr>
          <a:xfrm>
            <a:off x="269701" y="2240300"/>
            <a:ext cx="2890275" cy="238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700"/>
                                        <p:tgtEl>
                                          <p:spTgt spid="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800"/>
                                        <p:tgtEl>
                                          <p:spTgt spid="4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700"/>
                                        <p:tgtEl>
                                          <p:spTgt spid="4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4"/>
          <p:cNvSpPr txBox="1"/>
          <p:nvPr>
            <p:ph idx="2" type="body"/>
          </p:nvPr>
        </p:nvSpPr>
        <p:spPr>
          <a:xfrm>
            <a:off x="457200" y="4914900"/>
            <a:ext cx="3957600" cy="11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Clr>
                <a:schemeClr val="lt1"/>
              </a:buClr>
              <a:buFont typeface="Open Sans"/>
              <a:buNone/>
            </a:pPr>
            <a:r>
              <a:rPr lang="en">
                <a:solidFill>
                  <a:schemeClr val="lt1"/>
                </a:solidFill>
              </a:rPr>
              <a:t>© 2019 Udacity.  All rights reserved.</a:t>
            </a:r>
            <a:endParaRPr/>
          </a:p>
        </p:txBody>
      </p:sp>
      <p:sp>
        <p:nvSpPr>
          <p:cNvPr id="499" name="Google Shape;499;p74"/>
          <p:cNvSpPr txBox="1"/>
          <p:nvPr>
            <p:ph idx="3" type="body"/>
          </p:nvPr>
        </p:nvSpPr>
        <p:spPr>
          <a:xfrm>
            <a:off x="613975" y="301200"/>
            <a:ext cx="8109000" cy="46137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b="1" lang="en">
                <a:solidFill>
                  <a:srgbClr val="02B3E4"/>
                </a:solidFill>
              </a:rPr>
              <a:t>Wrapping up…</a:t>
            </a:r>
            <a:endParaRPr b="1">
              <a:solidFill>
                <a:srgbClr val="02B3E4"/>
              </a:solidFill>
            </a:endParaRPr>
          </a:p>
          <a:p>
            <a:pPr indent="0" lvl="0" marL="0" rtl="0" algn="l">
              <a:spcBef>
                <a:spcPts val="700"/>
              </a:spcBef>
              <a:spcAft>
                <a:spcPts val="0"/>
              </a:spcAft>
              <a:buNone/>
            </a:pPr>
            <a:r>
              <a:t/>
            </a:r>
            <a:endParaRPr b="1">
              <a:solidFill>
                <a:srgbClr val="02B3E4"/>
              </a:solidFill>
            </a:endParaRPr>
          </a:p>
          <a:p>
            <a:pPr indent="0" lvl="0" marL="0" rtl="0" algn="l">
              <a:spcBef>
                <a:spcPts val="700"/>
              </a:spcBef>
              <a:spcAft>
                <a:spcPts val="0"/>
              </a:spcAft>
              <a:buNone/>
            </a:pPr>
            <a:r>
              <a:rPr b="1" lang="en">
                <a:solidFill>
                  <a:srgbClr val="02B3E4"/>
                </a:solidFill>
              </a:rPr>
              <a:t>When does the Challenge phase end?</a:t>
            </a:r>
            <a:endParaRPr b="1">
              <a:solidFill>
                <a:srgbClr val="02B3E4"/>
              </a:solidFill>
            </a:endParaRPr>
          </a:p>
          <a:p>
            <a:pPr indent="0" lvl="0" marL="0" rtl="0" algn="l">
              <a:spcBef>
                <a:spcPts val="700"/>
              </a:spcBef>
              <a:spcAft>
                <a:spcPts val="0"/>
              </a:spcAft>
              <a:buNone/>
            </a:pPr>
            <a:r>
              <a:rPr lang="en" sz="1400">
                <a:solidFill>
                  <a:srgbClr val="000000"/>
                </a:solidFill>
              </a:rPr>
              <a:t>The deadline for completing your Challenge course is </a:t>
            </a:r>
            <a:r>
              <a:rPr b="1" lang="en" sz="1400">
                <a:solidFill>
                  <a:srgbClr val="000000"/>
                </a:solidFill>
              </a:rPr>
              <a:t>March 5th, 2020</a:t>
            </a:r>
            <a:endParaRPr b="1" sz="1400">
              <a:solidFill>
                <a:srgbClr val="000000"/>
              </a:solidFill>
            </a:endParaRPr>
          </a:p>
          <a:p>
            <a:pPr indent="0" lvl="0" marL="0" rtl="0" algn="l">
              <a:spcBef>
                <a:spcPts val="700"/>
              </a:spcBef>
              <a:spcAft>
                <a:spcPts val="0"/>
              </a:spcAft>
              <a:buNone/>
            </a:pPr>
            <a:r>
              <a:t/>
            </a:r>
            <a:endParaRPr sz="1600">
              <a:solidFill>
                <a:srgbClr val="000000"/>
              </a:solidFill>
            </a:endParaRPr>
          </a:p>
          <a:p>
            <a:pPr indent="0" lvl="0" marL="0" rtl="0" algn="r">
              <a:spcBef>
                <a:spcPts val="700"/>
              </a:spcBef>
              <a:spcAft>
                <a:spcPts val="0"/>
              </a:spcAft>
              <a:buNone/>
            </a:pPr>
            <a:r>
              <a:rPr b="1" lang="en">
                <a:solidFill>
                  <a:srgbClr val="02B3E4"/>
                </a:solidFill>
              </a:rPr>
              <a:t>Do I need to complete all the coursework?</a:t>
            </a:r>
            <a:endParaRPr b="1">
              <a:solidFill>
                <a:srgbClr val="02B3E4"/>
              </a:solidFill>
            </a:endParaRPr>
          </a:p>
          <a:p>
            <a:pPr indent="0" lvl="0" marL="0" rtl="0" algn="r">
              <a:spcBef>
                <a:spcPts val="700"/>
              </a:spcBef>
              <a:spcAft>
                <a:spcPts val="0"/>
              </a:spcAft>
              <a:buNone/>
            </a:pPr>
            <a:r>
              <a:rPr lang="en" sz="1400">
                <a:solidFill>
                  <a:srgbClr val="000000"/>
                </a:solidFill>
              </a:rPr>
              <a:t>Yes. You will need to complete the coursework by </a:t>
            </a:r>
            <a:r>
              <a:rPr b="1" lang="en" sz="1400">
                <a:solidFill>
                  <a:srgbClr val="000000"/>
                </a:solidFill>
              </a:rPr>
              <a:t>March 5th, 2020</a:t>
            </a:r>
            <a:r>
              <a:rPr lang="en" sz="1400">
                <a:solidFill>
                  <a:srgbClr val="000000"/>
                </a:solidFill>
              </a:rPr>
              <a:t> to be considered for Phase 2.</a:t>
            </a:r>
            <a:endParaRPr sz="1400">
              <a:solidFill>
                <a:srgbClr val="000000"/>
              </a:solidFill>
            </a:endParaRPr>
          </a:p>
          <a:p>
            <a:pPr indent="0" lvl="0" marL="0" rtl="0" algn="l">
              <a:spcBef>
                <a:spcPts val="700"/>
              </a:spcBef>
              <a:spcAft>
                <a:spcPts val="0"/>
              </a:spcAft>
              <a:buNone/>
            </a:pPr>
            <a:r>
              <a:t/>
            </a:r>
            <a:endParaRPr b="1" sz="1400">
              <a:solidFill>
                <a:srgbClr val="02B3E4"/>
              </a:solidFill>
            </a:endParaRPr>
          </a:p>
          <a:p>
            <a:pPr indent="0" lvl="0" marL="0" rtl="0" algn="l">
              <a:spcBef>
                <a:spcPts val="700"/>
              </a:spcBef>
              <a:spcAft>
                <a:spcPts val="0"/>
              </a:spcAft>
              <a:buNone/>
            </a:pPr>
            <a:r>
              <a:rPr b="1" lang="en">
                <a:solidFill>
                  <a:srgbClr val="02B3E4"/>
                </a:solidFill>
              </a:rPr>
              <a:t>Do I have to participate in Phase 1?</a:t>
            </a:r>
            <a:endParaRPr b="1">
              <a:solidFill>
                <a:srgbClr val="02B3E4"/>
              </a:solidFill>
            </a:endParaRPr>
          </a:p>
          <a:p>
            <a:pPr indent="0" lvl="0" marL="0" rtl="0" algn="l">
              <a:lnSpc>
                <a:spcPct val="115000"/>
              </a:lnSpc>
              <a:spcBef>
                <a:spcPts val="0"/>
              </a:spcBef>
              <a:spcAft>
                <a:spcPts val="0"/>
              </a:spcAft>
              <a:buNone/>
            </a:pPr>
            <a:r>
              <a:rPr lang="en" sz="1400">
                <a:solidFill>
                  <a:schemeClr val="dk1"/>
                </a:solidFill>
                <a:highlight>
                  <a:srgbClr val="FFFFFF"/>
                </a:highlight>
              </a:rPr>
              <a:t>Yes, participation is required in Phase 1 as it is one of the selection criteria for Phase 2. While your #1 priority should be progressing through and completing your coursework. We recommend you engage with your peers, since we have seen time and again that the most successful students are those who learn in community. Best of luck!</a:t>
            </a:r>
            <a:endParaRPr sz="1400">
              <a:solidFill>
                <a:schemeClr val="dk1"/>
              </a:solidFill>
              <a:highlight>
                <a:srgbClr val="FFFFFF"/>
              </a:highlight>
            </a:endParaRPr>
          </a:p>
          <a:p>
            <a:pPr indent="0" lvl="0" marL="0" rtl="0" algn="l">
              <a:lnSpc>
                <a:spcPct val="115000"/>
              </a:lnSpc>
              <a:spcBef>
                <a:spcPts val="0"/>
              </a:spcBef>
              <a:spcAft>
                <a:spcPts val="0"/>
              </a:spcAft>
              <a:buNone/>
            </a:pPr>
            <a:r>
              <a:t/>
            </a:r>
            <a:endParaRPr sz="1400">
              <a:solidFill>
                <a:schemeClr val="dk1"/>
              </a:solidFill>
              <a:highlight>
                <a:srgbClr val="FFFFFF"/>
              </a:highlight>
            </a:endParaRPr>
          </a:p>
        </p:txBody>
      </p:sp>
      <p:pic>
        <p:nvPicPr>
          <p:cNvPr id="500" name="Google Shape;500;p74"/>
          <p:cNvPicPr preferRelativeResize="0"/>
          <p:nvPr/>
        </p:nvPicPr>
        <p:blipFill>
          <a:blip r:embed="rId3">
            <a:alphaModFix/>
          </a:blip>
          <a:stretch>
            <a:fillRect/>
          </a:stretch>
        </p:blipFill>
        <p:spPr>
          <a:xfrm>
            <a:off x="7044650" y="301200"/>
            <a:ext cx="1542750" cy="1542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5"/>
          <p:cNvSpPr txBox="1"/>
          <p:nvPr>
            <p:ph idx="1" type="body"/>
          </p:nvPr>
        </p:nvSpPr>
        <p:spPr>
          <a:xfrm>
            <a:off x="403800" y="110040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Live Q&amp;A</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9"/>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Program</a:t>
            </a:r>
            <a:endParaRPr sz="3600"/>
          </a:p>
          <a:p>
            <a:pPr indent="0" lvl="0" marL="0" rtl="0" algn="ctr">
              <a:lnSpc>
                <a:spcPct val="100000"/>
              </a:lnSpc>
              <a:spcBef>
                <a:spcPts val="0"/>
              </a:spcBef>
              <a:spcAft>
                <a:spcPts val="0"/>
              </a:spcAft>
              <a:buNone/>
            </a:pPr>
            <a:r>
              <a:rPr lang="en" sz="3600"/>
              <a:t>Overview</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09" name="Shape 509"/>
        <p:cNvGrpSpPr/>
        <p:nvPr/>
      </p:nvGrpSpPr>
      <p:grpSpPr>
        <a:xfrm>
          <a:off x="0" y="0"/>
          <a:ext cx="0" cy="0"/>
          <a:chOff x="0" y="0"/>
          <a:chExt cx="0" cy="0"/>
        </a:xfrm>
      </p:grpSpPr>
      <p:sp>
        <p:nvSpPr>
          <p:cNvPr id="510" name="Google Shape;510;p76"/>
          <p:cNvSpPr txBox="1"/>
          <p:nvPr>
            <p:ph idx="1" type="body"/>
          </p:nvPr>
        </p:nvSpPr>
        <p:spPr>
          <a:xfrm>
            <a:off x="403800" y="110040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Q&amp;A…</a:t>
            </a:r>
            <a:endParaRPr sz="3600"/>
          </a:p>
        </p:txBody>
      </p:sp>
      <p:sp>
        <p:nvSpPr>
          <p:cNvPr id="511" name="Google Shape;511;p76"/>
          <p:cNvSpPr txBox="1"/>
          <p:nvPr/>
        </p:nvSpPr>
        <p:spPr>
          <a:xfrm>
            <a:off x="1262700" y="1274200"/>
            <a:ext cx="5152500" cy="30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02B3E4"/>
                </a:solidFill>
                <a:latin typeface="Open Sans"/>
                <a:ea typeface="Open Sans"/>
                <a:cs typeface="Open Sans"/>
                <a:sym typeface="Open Sans"/>
              </a:rPr>
              <a:t>Happy Hour!*</a:t>
            </a:r>
            <a:endParaRPr b="1" sz="3600">
              <a:solidFill>
                <a:srgbClr val="02B3E4"/>
              </a:solidFill>
              <a:latin typeface="Open Sans"/>
              <a:ea typeface="Open Sans"/>
              <a:cs typeface="Open Sans"/>
              <a:sym typeface="Open Sans"/>
            </a:endParaRPr>
          </a:p>
          <a:p>
            <a:pPr indent="0" lvl="0" marL="0" rtl="0" algn="l">
              <a:lnSpc>
                <a:spcPct val="131250"/>
              </a:lnSpc>
              <a:spcBef>
                <a:spcPts val="0"/>
              </a:spcBef>
              <a:spcAft>
                <a:spcPts val="0"/>
              </a:spcAft>
              <a:buNone/>
            </a:pPr>
            <a:r>
              <a:t/>
            </a:r>
            <a:endParaRPr sz="1800">
              <a:latin typeface="Open Sans"/>
              <a:ea typeface="Open Sans"/>
              <a:cs typeface="Open Sans"/>
              <a:sym typeface="Open Sans"/>
            </a:endParaRPr>
          </a:p>
          <a:p>
            <a:pPr indent="0" lvl="0" marL="0" rtl="0" algn="l">
              <a:lnSpc>
                <a:spcPct val="131250"/>
              </a:lnSpc>
              <a:spcBef>
                <a:spcPts val="0"/>
              </a:spcBef>
              <a:spcAft>
                <a:spcPts val="0"/>
              </a:spcAft>
              <a:buNone/>
            </a:pPr>
            <a:r>
              <a:rPr lang="en" sz="1800">
                <a:latin typeface="Open Sans"/>
                <a:ea typeface="Open Sans"/>
                <a:cs typeface="Open Sans"/>
                <a:sym typeface="Open Sans"/>
              </a:rPr>
              <a:t>Join us in the #introductions channel in Slack to meet your new classmates, answer fun ice-breaker questions, and relax a little!</a:t>
            </a:r>
            <a:endParaRPr sz="1800">
              <a:latin typeface="Open Sans"/>
              <a:ea typeface="Open Sans"/>
              <a:cs typeface="Open Sans"/>
              <a:sym typeface="Open Sans"/>
            </a:endParaRPr>
          </a:p>
          <a:p>
            <a:pPr indent="0" lvl="0" marL="0" rtl="0" algn="l">
              <a:lnSpc>
                <a:spcPct val="131250"/>
              </a:lnSpc>
              <a:spcBef>
                <a:spcPts val="0"/>
              </a:spcBef>
              <a:spcAft>
                <a:spcPts val="0"/>
              </a:spcAft>
              <a:buNone/>
            </a:pPr>
            <a:r>
              <a:t/>
            </a:r>
            <a:endParaRPr sz="1800">
              <a:latin typeface="Open Sans"/>
              <a:ea typeface="Open Sans"/>
              <a:cs typeface="Open Sans"/>
              <a:sym typeface="Open Sans"/>
            </a:endParaRPr>
          </a:p>
          <a:p>
            <a:pPr indent="0" lvl="0" marL="0" rtl="0" algn="l">
              <a:lnSpc>
                <a:spcPct val="131250"/>
              </a:lnSpc>
              <a:spcBef>
                <a:spcPts val="0"/>
              </a:spcBef>
              <a:spcAft>
                <a:spcPts val="0"/>
              </a:spcAft>
              <a:buNone/>
            </a:pPr>
            <a:r>
              <a:rPr i="1" lang="en">
                <a:latin typeface="Open Sans"/>
                <a:ea typeface="Open Sans"/>
                <a:cs typeface="Open Sans"/>
                <a:sym typeface="Open Sans"/>
              </a:rPr>
              <a:t>*No </a:t>
            </a:r>
            <a:r>
              <a:rPr i="1" lang="en">
                <a:latin typeface="Open Sans"/>
                <a:ea typeface="Open Sans"/>
                <a:cs typeface="Open Sans"/>
                <a:sym typeface="Open Sans"/>
              </a:rPr>
              <a:t>alcohol</a:t>
            </a:r>
            <a:r>
              <a:rPr i="1" lang="en">
                <a:latin typeface="Open Sans"/>
                <a:ea typeface="Open Sans"/>
                <a:cs typeface="Open Sans"/>
                <a:sym typeface="Open Sans"/>
              </a:rPr>
              <a:t> required!!!</a:t>
            </a:r>
            <a:endParaRPr i="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3" name="Shape 223"/>
        <p:cNvGrpSpPr/>
        <p:nvPr/>
      </p:nvGrpSpPr>
      <p:grpSpPr>
        <a:xfrm>
          <a:off x="0" y="0"/>
          <a:ext cx="0" cy="0"/>
          <a:chOff x="0" y="0"/>
          <a:chExt cx="0" cy="0"/>
        </a:xfrm>
      </p:grpSpPr>
      <p:sp>
        <p:nvSpPr>
          <p:cNvPr id="224" name="Google Shape;224;p50"/>
          <p:cNvSpPr/>
          <p:nvPr/>
        </p:nvSpPr>
        <p:spPr>
          <a:xfrm>
            <a:off x="4280325" y="8900"/>
            <a:ext cx="48639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0"/>
          <p:cNvSpPr txBox="1"/>
          <p:nvPr/>
        </p:nvSpPr>
        <p:spPr>
          <a:xfrm>
            <a:off x="222475" y="317000"/>
            <a:ext cx="3837300" cy="42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SemiBold"/>
                <a:ea typeface="Open Sans SemiBold"/>
                <a:cs typeface="Open Sans SemiBold"/>
                <a:sym typeface="Open Sans SemiBold"/>
              </a:rPr>
              <a:t>There are 2 Scholarship Phases:</a:t>
            </a:r>
            <a:endParaRPr sz="3000">
              <a:solidFill>
                <a:srgbClr val="02B3E4"/>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b="1" sz="1200">
              <a:solidFill>
                <a:srgbClr val="02B3E4"/>
              </a:solidFill>
            </a:endParaRPr>
          </a:p>
          <a:p>
            <a:pPr indent="-311150" lvl="0" marL="457200" rtl="0" algn="l">
              <a:lnSpc>
                <a:spcPct val="150000"/>
              </a:lnSpc>
              <a:spcBef>
                <a:spcPts val="0"/>
              </a:spcBef>
              <a:spcAft>
                <a:spcPts val="0"/>
              </a:spcAft>
              <a:buClr>
                <a:srgbClr val="FFFFFF"/>
              </a:buClr>
              <a:buSzPts val="1300"/>
              <a:buFont typeface="Open Sans"/>
              <a:buChar char="●"/>
            </a:pPr>
            <a:r>
              <a:rPr b="1" lang="en" sz="1300">
                <a:solidFill>
                  <a:srgbClr val="FFFFFF"/>
                </a:solidFill>
                <a:latin typeface="Open Sans"/>
                <a:ea typeface="Open Sans"/>
                <a:cs typeface="Open Sans"/>
                <a:sym typeface="Open Sans"/>
              </a:rPr>
              <a:t>Challenge Phase</a:t>
            </a:r>
            <a:endParaRPr b="1" sz="1300">
              <a:solidFill>
                <a:srgbClr val="FFFFFF"/>
              </a:solidFill>
              <a:latin typeface="Open Sans"/>
              <a:ea typeface="Open Sans"/>
              <a:cs typeface="Open Sans"/>
              <a:sym typeface="Open Sans"/>
            </a:endParaRPr>
          </a:p>
          <a:p>
            <a:pPr indent="-311150" lvl="1" marL="91440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15 week Challenge Course ending </a:t>
            </a:r>
            <a:r>
              <a:rPr b="1" lang="en" sz="1300">
                <a:solidFill>
                  <a:srgbClr val="FFFFFF"/>
                </a:solidFill>
                <a:latin typeface="Open Sans"/>
                <a:ea typeface="Open Sans"/>
                <a:cs typeface="Open Sans"/>
                <a:sym typeface="Open Sans"/>
              </a:rPr>
              <a:t>March 5, 2020</a:t>
            </a:r>
            <a:endParaRPr b="1" sz="1300">
              <a:solidFill>
                <a:srgbClr val="FFFFFF"/>
              </a:solidFill>
              <a:latin typeface="Open Sans"/>
              <a:ea typeface="Open Sans"/>
              <a:cs typeface="Open Sans"/>
              <a:sym typeface="Open Sans"/>
            </a:endParaRPr>
          </a:p>
          <a:p>
            <a:pPr indent="-311150" lvl="1" marL="91440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Robust Community Experience</a:t>
            </a:r>
            <a:endParaRPr sz="1300">
              <a:solidFill>
                <a:srgbClr val="FFFFFF"/>
              </a:solidFill>
              <a:latin typeface="Open Sans"/>
              <a:ea typeface="Open Sans"/>
              <a:cs typeface="Open Sans"/>
              <a:sym typeface="Open Sans"/>
            </a:endParaRPr>
          </a:p>
          <a:p>
            <a:pPr indent="-311150" lvl="1" marL="91440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Support from Student Leaders</a:t>
            </a:r>
            <a:endParaRPr sz="1300">
              <a:solidFill>
                <a:srgbClr val="FFFFFF"/>
              </a:solidFill>
              <a:latin typeface="Open Sans"/>
              <a:ea typeface="Open Sans"/>
              <a:cs typeface="Open Sans"/>
              <a:sym typeface="Open Sans"/>
            </a:endParaRPr>
          </a:p>
          <a:p>
            <a:pPr indent="-311150" lvl="1" marL="91440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Dedicated Community Manager</a:t>
            </a:r>
            <a:endParaRPr sz="1300">
              <a:solidFill>
                <a:srgbClr val="FFFFFF"/>
              </a:solidFill>
              <a:latin typeface="Open Sans"/>
              <a:ea typeface="Open Sans"/>
              <a:cs typeface="Open Sans"/>
              <a:sym typeface="Open Sans"/>
            </a:endParaRPr>
          </a:p>
          <a:p>
            <a:pPr indent="-311150" lvl="0" marL="457200" rtl="0" algn="l">
              <a:lnSpc>
                <a:spcPct val="150000"/>
              </a:lnSpc>
              <a:spcBef>
                <a:spcPts val="0"/>
              </a:spcBef>
              <a:spcAft>
                <a:spcPts val="0"/>
              </a:spcAft>
              <a:buClr>
                <a:srgbClr val="FFFFFF"/>
              </a:buClr>
              <a:buSzPts val="1300"/>
              <a:buFont typeface="Open Sans"/>
              <a:buChar char="●"/>
            </a:pPr>
            <a:r>
              <a:rPr b="1" lang="en" sz="1300">
                <a:solidFill>
                  <a:srgbClr val="FFFFFF"/>
                </a:solidFill>
                <a:latin typeface="Open Sans"/>
                <a:ea typeface="Open Sans"/>
                <a:cs typeface="Open Sans"/>
                <a:sym typeface="Open Sans"/>
              </a:rPr>
              <a:t>Nanodegree Phase</a:t>
            </a:r>
            <a:endParaRPr b="1" sz="1300">
              <a:solidFill>
                <a:srgbClr val="FFFFFF"/>
              </a:solidFill>
              <a:latin typeface="Open Sans"/>
              <a:ea typeface="Open Sans"/>
              <a:cs typeface="Open Sans"/>
              <a:sym typeface="Open Sans"/>
            </a:endParaRPr>
          </a:p>
          <a:p>
            <a:pPr indent="-311150" lvl="1" marL="914400" rtl="0" algn="l">
              <a:lnSpc>
                <a:spcPct val="150000"/>
              </a:lnSpc>
              <a:spcBef>
                <a:spcPts val="0"/>
              </a:spcBef>
              <a:spcAft>
                <a:spcPts val="0"/>
              </a:spcAft>
              <a:buClr>
                <a:srgbClr val="FFFFFF"/>
              </a:buClr>
              <a:buSzPts val="1300"/>
              <a:buFont typeface="Open Sans"/>
              <a:buChar char="○"/>
            </a:pPr>
            <a:r>
              <a:rPr b="1" lang="en" sz="1300">
                <a:solidFill>
                  <a:srgbClr val="FFFFFF"/>
                </a:solidFill>
                <a:latin typeface="Open Sans"/>
                <a:ea typeface="Open Sans"/>
                <a:cs typeface="Open Sans"/>
                <a:sym typeface="Open Sans"/>
              </a:rPr>
              <a:t>1,600 </a:t>
            </a:r>
            <a:r>
              <a:rPr lang="en" sz="1300">
                <a:solidFill>
                  <a:srgbClr val="FFFFFF"/>
                </a:solidFill>
                <a:latin typeface="Open Sans"/>
                <a:ea typeface="Open Sans"/>
                <a:cs typeface="Open Sans"/>
                <a:sym typeface="Open Sans"/>
              </a:rPr>
              <a:t>students to receive a full Scholarship to either </a:t>
            </a:r>
            <a:r>
              <a:rPr b="1" lang="en" sz="1300">
                <a:solidFill>
                  <a:srgbClr val="FFFFFF"/>
                </a:solidFill>
                <a:latin typeface="Open Sans"/>
                <a:ea typeface="Open Sans"/>
                <a:cs typeface="Open Sans"/>
                <a:sym typeface="Open Sans"/>
              </a:rPr>
              <a:t>Deep Learning, Data Analyst or Cloud DevOps </a:t>
            </a:r>
            <a:r>
              <a:rPr lang="en" sz="1300">
                <a:solidFill>
                  <a:srgbClr val="FFFFFF"/>
                </a:solidFill>
                <a:latin typeface="Open Sans"/>
                <a:ea typeface="Open Sans"/>
                <a:cs typeface="Open Sans"/>
                <a:sym typeface="Open Sans"/>
              </a:rPr>
              <a:t>Nanodegree.</a:t>
            </a:r>
            <a:endParaRPr sz="13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sp>
        <p:nvSpPr>
          <p:cNvPr id="226" name="Google Shape;226;p50"/>
          <p:cNvSpPr txBox="1"/>
          <p:nvPr/>
        </p:nvSpPr>
        <p:spPr>
          <a:xfrm>
            <a:off x="4414638" y="4333675"/>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pen Sans"/>
                <a:ea typeface="Open Sans"/>
                <a:cs typeface="Open Sans"/>
                <a:sym typeface="Open Sans"/>
              </a:rPr>
              <a:t>Data Analyst Nanodegree</a:t>
            </a:r>
            <a:endParaRPr b="1" sz="1200">
              <a:latin typeface="Open Sans"/>
              <a:ea typeface="Open Sans"/>
              <a:cs typeface="Open Sans"/>
              <a:sym typeface="Open Sans"/>
            </a:endParaRPr>
          </a:p>
        </p:txBody>
      </p:sp>
      <p:sp>
        <p:nvSpPr>
          <p:cNvPr id="227" name="Google Shape;227;p50"/>
          <p:cNvSpPr txBox="1"/>
          <p:nvPr/>
        </p:nvSpPr>
        <p:spPr>
          <a:xfrm>
            <a:off x="7456888" y="4333675"/>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pen Sans"/>
                <a:ea typeface="Open Sans"/>
                <a:cs typeface="Open Sans"/>
                <a:sym typeface="Open Sans"/>
              </a:rPr>
              <a:t>Deep Learning</a:t>
            </a:r>
            <a:r>
              <a:rPr b="1" lang="en" sz="1200">
                <a:latin typeface="Open Sans"/>
                <a:ea typeface="Open Sans"/>
                <a:cs typeface="Open Sans"/>
                <a:sym typeface="Open Sans"/>
              </a:rPr>
              <a:t> Nanodegree</a:t>
            </a:r>
            <a:endParaRPr b="1" sz="1200">
              <a:latin typeface="Open Sans"/>
              <a:ea typeface="Open Sans"/>
              <a:cs typeface="Open Sans"/>
              <a:sym typeface="Open Sans"/>
            </a:endParaRPr>
          </a:p>
        </p:txBody>
      </p:sp>
      <p:sp>
        <p:nvSpPr>
          <p:cNvPr id="228" name="Google Shape;228;p50"/>
          <p:cNvSpPr txBox="1"/>
          <p:nvPr/>
        </p:nvSpPr>
        <p:spPr>
          <a:xfrm>
            <a:off x="5841663" y="1777175"/>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pen Sans"/>
                <a:ea typeface="Open Sans"/>
                <a:cs typeface="Open Sans"/>
                <a:sym typeface="Open Sans"/>
              </a:rPr>
              <a:t>Challenge Phase:</a:t>
            </a:r>
            <a:endParaRPr b="1" sz="1200">
              <a:latin typeface="Open Sans"/>
              <a:ea typeface="Open Sans"/>
              <a:cs typeface="Open Sans"/>
              <a:sym typeface="Open Sans"/>
            </a:endParaRPr>
          </a:p>
          <a:p>
            <a:pPr indent="0" lvl="0" marL="0" rtl="0" algn="ctr">
              <a:spcBef>
                <a:spcPts val="0"/>
              </a:spcBef>
              <a:spcAft>
                <a:spcPts val="0"/>
              </a:spcAft>
              <a:buNone/>
            </a:pPr>
            <a:r>
              <a:rPr b="1" lang="en" sz="1200">
                <a:latin typeface="Open Sans"/>
                <a:ea typeface="Open Sans"/>
                <a:cs typeface="Open Sans"/>
                <a:sym typeface="Open Sans"/>
              </a:rPr>
              <a:t>15,000 Students</a:t>
            </a:r>
            <a:endParaRPr b="1" sz="1200">
              <a:latin typeface="Open Sans"/>
              <a:ea typeface="Open Sans"/>
              <a:cs typeface="Open Sans"/>
              <a:sym typeface="Open Sans"/>
            </a:endParaRPr>
          </a:p>
        </p:txBody>
      </p:sp>
      <p:sp>
        <p:nvSpPr>
          <p:cNvPr id="229" name="Google Shape;229;p50"/>
          <p:cNvSpPr txBox="1"/>
          <p:nvPr/>
        </p:nvSpPr>
        <p:spPr>
          <a:xfrm>
            <a:off x="6038925" y="2623650"/>
            <a:ext cx="1346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pen Sans"/>
                <a:ea typeface="Open Sans"/>
                <a:cs typeface="Open Sans"/>
                <a:sym typeface="Open Sans"/>
              </a:rPr>
              <a:t>1,600</a:t>
            </a:r>
            <a:r>
              <a:rPr b="1" lang="en" sz="1200">
                <a:latin typeface="Open Sans"/>
                <a:ea typeface="Open Sans"/>
                <a:cs typeface="Open Sans"/>
                <a:sym typeface="Open Sans"/>
              </a:rPr>
              <a:t> Students</a:t>
            </a:r>
            <a:endParaRPr b="1" sz="1200">
              <a:latin typeface="Open Sans"/>
              <a:ea typeface="Open Sans"/>
              <a:cs typeface="Open Sans"/>
              <a:sym typeface="Open Sans"/>
            </a:endParaRPr>
          </a:p>
        </p:txBody>
      </p:sp>
      <p:cxnSp>
        <p:nvCxnSpPr>
          <p:cNvPr id="230" name="Google Shape;230;p50"/>
          <p:cNvCxnSpPr>
            <a:stCxn id="229" idx="1"/>
            <a:endCxn id="231" idx="0"/>
          </p:cNvCxnSpPr>
          <p:nvPr/>
        </p:nvCxnSpPr>
        <p:spPr>
          <a:xfrm flipH="1">
            <a:off x="5521725" y="2799000"/>
            <a:ext cx="517200" cy="3294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50"/>
          <p:cNvCxnSpPr>
            <a:stCxn id="229" idx="3"/>
          </p:cNvCxnSpPr>
          <p:nvPr/>
        </p:nvCxnSpPr>
        <p:spPr>
          <a:xfrm>
            <a:off x="7385625" y="2799000"/>
            <a:ext cx="612900" cy="3537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50"/>
          <p:cNvCxnSpPr>
            <a:stCxn id="228" idx="2"/>
            <a:endCxn id="229" idx="0"/>
          </p:cNvCxnSpPr>
          <p:nvPr/>
        </p:nvCxnSpPr>
        <p:spPr>
          <a:xfrm>
            <a:off x="6712263" y="2256875"/>
            <a:ext cx="0" cy="36690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50"/>
          <p:cNvPicPr preferRelativeResize="0"/>
          <p:nvPr/>
        </p:nvPicPr>
        <p:blipFill>
          <a:blip r:embed="rId3">
            <a:alphaModFix/>
          </a:blip>
          <a:stretch>
            <a:fillRect/>
          </a:stretch>
        </p:blipFill>
        <p:spPr>
          <a:xfrm>
            <a:off x="5841675" y="259300"/>
            <a:ext cx="1592349" cy="1584875"/>
          </a:xfrm>
          <a:prstGeom prst="rect">
            <a:avLst/>
          </a:prstGeom>
          <a:noFill/>
          <a:ln>
            <a:noFill/>
          </a:ln>
        </p:spPr>
      </p:pic>
      <p:pic>
        <p:nvPicPr>
          <p:cNvPr id="235" name="Google Shape;235;p50"/>
          <p:cNvPicPr preferRelativeResize="0"/>
          <p:nvPr/>
        </p:nvPicPr>
        <p:blipFill>
          <a:blip r:embed="rId4">
            <a:alphaModFix/>
          </a:blip>
          <a:stretch>
            <a:fillRect/>
          </a:stretch>
        </p:blipFill>
        <p:spPr>
          <a:xfrm>
            <a:off x="7654150" y="3275139"/>
            <a:ext cx="1346700" cy="1156786"/>
          </a:xfrm>
          <a:prstGeom prst="rect">
            <a:avLst/>
          </a:prstGeom>
          <a:noFill/>
          <a:ln>
            <a:noFill/>
          </a:ln>
        </p:spPr>
      </p:pic>
      <p:pic>
        <p:nvPicPr>
          <p:cNvPr id="236" name="Google Shape;236;p50"/>
          <p:cNvPicPr preferRelativeResize="0"/>
          <p:nvPr/>
        </p:nvPicPr>
        <p:blipFill>
          <a:blip r:embed="rId5">
            <a:alphaModFix/>
          </a:blip>
          <a:stretch>
            <a:fillRect/>
          </a:stretch>
        </p:blipFill>
        <p:spPr>
          <a:xfrm>
            <a:off x="4589775" y="3304158"/>
            <a:ext cx="1474825" cy="1039617"/>
          </a:xfrm>
          <a:prstGeom prst="rect">
            <a:avLst/>
          </a:prstGeom>
          <a:noFill/>
          <a:ln>
            <a:noFill/>
          </a:ln>
        </p:spPr>
      </p:pic>
      <p:sp>
        <p:nvSpPr>
          <p:cNvPr id="237" name="Google Shape;237;p50"/>
          <p:cNvSpPr txBox="1"/>
          <p:nvPr/>
        </p:nvSpPr>
        <p:spPr>
          <a:xfrm>
            <a:off x="5841663" y="4333675"/>
            <a:ext cx="1741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pen Sans"/>
                <a:ea typeface="Open Sans"/>
                <a:cs typeface="Open Sans"/>
                <a:sym typeface="Open Sans"/>
              </a:rPr>
              <a:t>Cloud DevOps</a:t>
            </a:r>
            <a:r>
              <a:rPr b="1" lang="en" sz="1200">
                <a:latin typeface="Open Sans"/>
                <a:ea typeface="Open Sans"/>
                <a:cs typeface="Open Sans"/>
                <a:sym typeface="Open Sans"/>
              </a:rPr>
              <a:t> Nanodegree</a:t>
            </a:r>
            <a:endParaRPr b="1" sz="1200">
              <a:latin typeface="Open Sans"/>
              <a:ea typeface="Open Sans"/>
              <a:cs typeface="Open Sans"/>
              <a:sym typeface="Open Sans"/>
            </a:endParaRPr>
          </a:p>
        </p:txBody>
      </p:sp>
      <p:pic>
        <p:nvPicPr>
          <p:cNvPr id="238" name="Google Shape;238;p50"/>
          <p:cNvPicPr preferRelativeResize="0"/>
          <p:nvPr/>
        </p:nvPicPr>
        <p:blipFill>
          <a:blip r:embed="rId6">
            <a:alphaModFix/>
          </a:blip>
          <a:stretch>
            <a:fillRect/>
          </a:stretch>
        </p:blipFill>
        <p:spPr>
          <a:xfrm>
            <a:off x="6080013" y="3341125"/>
            <a:ext cx="1474836" cy="980475"/>
          </a:xfrm>
          <a:prstGeom prst="rect">
            <a:avLst/>
          </a:prstGeom>
          <a:noFill/>
          <a:ln>
            <a:noFill/>
          </a:ln>
        </p:spPr>
      </p:pic>
      <p:cxnSp>
        <p:nvCxnSpPr>
          <p:cNvPr id="239" name="Google Shape;239;p50"/>
          <p:cNvCxnSpPr>
            <a:stCxn id="229" idx="2"/>
            <a:endCxn id="238" idx="0"/>
          </p:cNvCxnSpPr>
          <p:nvPr/>
        </p:nvCxnSpPr>
        <p:spPr>
          <a:xfrm>
            <a:off x="6712275" y="2974350"/>
            <a:ext cx="105300" cy="36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3" name="Shape 243"/>
        <p:cNvGrpSpPr/>
        <p:nvPr/>
      </p:nvGrpSpPr>
      <p:grpSpPr>
        <a:xfrm>
          <a:off x="0" y="0"/>
          <a:ext cx="0" cy="0"/>
          <a:chOff x="0" y="0"/>
          <a:chExt cx="0" cy="0"/>
        </a:xfrm>
      </p:grpSpPr>
      <p:sp>
        <p:nvSpPr>
          <p:cNvPr id="244" name="Google Shape;244;p51"/>
          <p:cNvSpPr/>
          <p:nvPr/>
        </p:nvSpPr>
        <p:spPr>
          <a:xfrm>
            <a:off x="4280325" y="8900"/>
            <a:ext cx="48639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1"/>
          <p:cNvSpPr txBox="1"/>
          <p:nvPr/>
        </p:nvSpPr>
        <p:spPr>
          <a:xfrm>
            <a:off x="231375" y="547350"/>
            <a:ext cx="3766200" cy="4048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Open Sans"/>
              <a:buChar char="●"/>
            </a:pPr>
            <a:r>
              <a:rPr b="1" lang="en">
                <a:solidFill>
                  <a:srgbClr val="FFFFFF"/>
                </a:solidFill>
                <a:latin typeface="Open Sans"/>
                <a:ea typeface="Open Sans"/>
                <a:cs typeface="Open Sans"/>
                <a:sym typeface="Open Sans"/>
              </a:rPr>
              <a:t>Successful completion of the Challenge course</a:t>
            </a:r>
            <a:endParaRPr b="1">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Course progress should be 100% in order for you to be selected.</a:t>
            </a:r>
            <a:br>
              <a:rPr lang="en" sz="1300">
                <a:solidFill>
                  <a:srgbClr val="FFFFFF"/>
                </a:solidFill>
                <a:latin typeface="Open Sans"/>
                <a:ea typeface="Open Sans"/>
                <a:cs typeface="Open Sans"/>
                <a:sym typeface="Open Sans"/>
              </a:rPr>
            </a:br>
            <a:endParaRPr sz="1300">
              <a:solidFill>
                <a:srgbClr val="FFFFFF"/>
              </a:solidFill>
              <a:latin typeface="Open Sans"/>
              <a:ea typeface="Open Sans"/>
              <a:cs typeface="Open Sans"/>
              <a:sym typeface="Open Sans"/>
            </a:endParaRPr>
          </a:p>
          <a:p>
            <a:pPr indent="-311150" lvl="0" marL="457200" marR="0" rtl="0" algn="l">
              <a:lnSpc>
                <a:spcPct val="150000"/>
              </a:lnSpc>
              <a:spcBef>
                <a:spcPts val="0"/>
              </a:spcBef>
              <a:spcAft>
                <a:spcPts val="0"/>
              </a:spcAft>
              <a:buClr>
                <a:srgbClr val="FFFFFF"/>
              </a:buClr>
              <a:buSzPts val="1300"/>
              <a:buFont typeface="Open Sans"/>
              <a:buChar char="●"/>
            </a:pPr>
            <a:r>
              <a:rPr b="1" lang="en">
                <a:solidFill>
                  <a:srgbClr val="FFFFFF"/>
                </a:solidFill>
                <a:latin typeface="Open Sans"/>
                <a:ea typeface="Open Sans"/>
                <a:cs typeface="Open Sans"/>
                <a:sym typeface="Open Sans"/>
              </a:rPr>
              <a:t>Level of participation and support of classmates in the student community</a:t>
            </a:r>
            <a:br>
              <a:rPr b="1" lang="en" sz="1300">
                <a:solidFill>
                  <a:srgbClr val="FFFFFF"/>
                </a:solidFill>
                <a:latin typeface="Open Sans"/>
                <a:ea typeface="Open Sans"/>
                <a:cs typeface="Open Sans"/>
                <a:sym typeface="Open Sans"/>
              </a:rPr>
            </a:br>
            <a:endParaRPr sz="1300">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1" lang="en">
                <a:solidFill>
                  <a:srgbClr val="FFFFFF"/>
                </a:solidFill>
                <a:latin typeface="Open Sans"/>
                <a:ea typeface="Open Sans"/>
                <a:cs typeface="Open Sans"/>
                <a:sym typeface="Open Sans"/>
              </a:rPr>
              <a:t>All the selection criteria used in Phase 1</a:t>
            </a:r>
            <a:endParaRPr b="1">
              <a:solidFill>
                <a:srgbClr val="FFFFFF"/>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FFFFFF"/>
              </a:buClr>
              <a:buSzPts val="1300"/>
              <a:buFont typeface="Open Sans"/>
              <a:buChar char="○"/>
            </a:pPr>
            <a:r>
              <a:rPr lang="en" sz="1300">
                <a:solidFill>
                  <a:srgbClr val="FFFFFF"/>
                </a:solidFill>
                <a:latin typeface="Open Sans"/>
                <a:ea typeface="Open Sans"/>
                <a:cs typeface="Open Sans"/>
                <a:sym typeface="Open Sans"/>
              </a:rPr>
              <a:t>Criteria that was used when you were selected for Phase 1</a:t>
            </a:r>
            <a:endParaRPr sz="13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sp>
        <p:nvSpPr>
          <p:cNvPr id="246" name="Google Shape;246;p51"/>
          <p:cNvSpPr txBox="1"/>
          <p:nvPr/>
        </p:nvSpPr>
        <p:spPr>
          <a:xfrm>
            <a:off x="4935525" y="784363"/>
            <a:ext cx="3553500" cy="10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2B3E4"/>
                </a:solidFill>
                <a:latin typeface="Open Sans SemiBold"/>
                <a:ea typeface="Open Sans SemiBold"/>
                <a:cs typeface="Open Sans SemiBold"/>
                <a:sym typeface="Open Sans SemiBold"/>
              </a:rPr>
              <a:t>Selection Criteria for Phase 2</a:t>
            </a:r>
            <a:endParaRPr>
              <a:latin typeface="Open Sans"/>
              <a:ea typeface="Open Sans"/>
              <a:cs typeface="Open Sans"/>
              <a:sym typeface="Open Sans"/>
            </a:endParaRPr>
          </a:p>
        </p:txBody>
      </p:sp>
      <p:pic>
        <p:nvPicPr>
          <p:cNvPr id="247" name="Google Shape;247;p51"/>
          <p:cNvPicPr preferRelativeResize="0"/>
          <p:nvPr/>
        </p:nvPicPr>
        <p:blipFill>
          <a:blip r:embed="rId3">
            <a:alphaModFix/>
          </a:blip>
          <a:stretch>
            <a:fillRect/>
          </a:stretch>
        </p:blipFill>
        <p:spPr>
          <a:xfrm>
            <a:off x="4280325" y="2263925"/>
            <a:ext cx="1938075" cy="1938075"/>
          </a:xfrm>
          <a:prstGeom prst="rect">
            <a:avLst/>
          </a:prstGeom>
          <a:noFill/>
          <a:ln>
            <a:noFill/>
          </a:ln>
        </p:spPr>
      </p:pic>
      <p:pic>
        <p:nvPicPr>
          <p:cNvPr id="248" name="Google Shape;248;p51"/>
          <p:cNvPicPr preferRelativeResize="0"/>
          <p:nvPr/>
        </p:nvPicPr>
        <p:blipFill>
          <a:blip r:embed="rId3">
            <a:alphaModFix/>
          </a:blip>
          <a:stretch>
            <a:fillRect/>
          </a:stretch>
        </p:blipFill>
        <p:spPr>
          <a:xfrm flipH="1">
            <a:off x="7205925" y="2263925"/>
            <a:ext cx="1938075" cy="1938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52"/>
          <p:cNvSpPr txBox="1"/>
          <p:nvPr>
            <p:ph idx="1" type="body"/>
          </p:nvPr>
        </p:nvSpPr>
        <p:spPr>
          <a:xfrm>
            <a:off x="403800" y="156235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Getting </a:t>
            </a:r>
            <a:endParaRPr sz="3600"/>
          </a:p>
          <a:p>
            <a:pPr indent="0" lvl="0" marL="0" rtl="0" algn="ctr">
              <a:lnSpc>
                <a:spcPct val="100000"/>
              </a:lnSpc>
              <a:spcBef>
                <a:spcPts val="0"/>
              </a:spcBef>
              <a:spcAft>
                <a:spcPts val="0"/>
              </a:spcAft>
              <a:buNone/>
            </a:pPr>
            <a:r>
              <a:rPr lang="en" sz="3600"/>
              <a:t>Started</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7" name="Shape 257"/>
        <p:cNvGrpSpPr/>
        <p:nvPr/>
      </p:nvGrpSpPr>
      <p:grpSpPr>
        <a:xfrm>
          <a:off x="0" y="0"/>
          <a:ext cx="0" cy="0"/>
          <a:chOff x="0" y="0"/>
          <a:chExt cx="0" cy="0"/>
        </a:xfrm>
      </p:grpSpPr>
      <p:sp>
        <p:nvSpPr>
          <p:cNvPr id="258" name="Google Shape;258;p53"/>
          <p:cNvSpPr txBox="1"/>
          <p:nvPr/>
        </p:nvSpPr>
        <p:spPr>
          <a:xfrm>
            <a:off x="3497300" y="387350"/>
            <a:ext cx="5110800" cy="3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5 Easy Steps to Getting Started</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Access Your Classroom</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Join the Slack Community</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Attend Orientation</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Bookmark the Bertelsmann Challenge Google Site</a:t>
            </a:r>
            <a:endParaRPr sz="1800">
              <a:solidFill>
                <a:srgbClr val="FFFFFF"/>
              </a:solidFill>
              <a:latin typeface="Open Sans"/>
              <a:ea typeface="Open Sans"/>
              <a:cs typeface="Open Sans"/>
              <a:sym typeface="Open Sans"/>
            </a:endParaRPr>
          </a:p>
          <a:p>
            <a:pPr indent="-342900" lvl="0" marL="457200" rtl="0" algn="l">
              <a:lnSpc>
                <a:spcPct val="150000"/>
              </a:lnSpc>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Know Your Resources</a:t>
            </a:r>
            <a:endParaRPr sz="1800">
              <a:solidFill>
                <a:srgbClr val="FFFFFF"/>
              </a:solidFill>
              <a:latin typeface="Open Sans"/>
              <a:ea typeface="Open Sans"/>
              <a:cs typeface="Open Sans"/>
              <a:sym typeface="Open Sans"/>
            </a:endParaRPr>
          </a:p>
        </p:txBody>
      </p:sp>
      <p:sp>
        <p:nvSpPr>
          <p:cNvPr id="259" name="Google Shape;259;p53"/>
          <p:cNvSpPr txBox="1"/>
          <p:nvPr/>
        </p:nvSpPr>
        <p:spPr>
          <a:xfrm>
            <a:off x="2586450" y="426450"/>
            <a:ext cx="506400" cy="42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D</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O</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N’</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T</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P</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A</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N</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I</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C</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L</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I</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S</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T</a:t>
            </a:r>
            <a:endParaRPr sz="1800">
              <a:solidFill>
                <a:srgbClr val="FFFFFF"/>
              </a:solidFill>
              <a:latin typeface="Open Sans"/>
              <a:ea typeface="Open Sans"/>
              <a:cs typeface="Open Sans"/>
              <a:sym typeface="Open Sans"/>
            </a:endParaRPr>
          </a:p>
        </p:txBody>
      </p:sp>
      <p:sp>
        <p:nvSpPr>
          <p:cNvPr id="260" name="Google Shape;260;p53"/>
          <p:cNvSpPr txBox="1"/>
          <p:nvPr/>
        </p:nvSpPr>
        <p:spPr>
          <a:xfrm>
            <a:off x="3879950" y="4317350"/>
            <a:ext cx="4345500" cy="4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Print the “Don’t Panic” sheet </a:t>
            </a:r>
            <a:r>
              <a:rPr b="1" lang="en" sz="1800" u="sng">
                <a:solidFill>
                  <a:srgbClr val="02B3E4"/>
                </a:solidFill>
                <a:latin typeface="Open Sans"/>
                <a:ea typeface="Open Sans"/>
                <a:cs typeface="Open Sans"/>
                <a:sym typeface="Open Sans"/>
                <a:hlinkClick r:id="rId3"/>
              </a:rPr>
              <a:t>here</a:t>
            </a: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261" name="Google Shape;261;p53"/>
          <p:cNvPicPr preferRelativeResize="0"/>
          <p:nvPr/>
        </p:nvPicPr>
        <p:blipFill>
          <a:blip r:embed="rId4">
            <a:alphaModFix/>
          </a:blip>
          <a:stretch>
            <a:fillRect/>
          </a:stretch>
        </p:blipFill>
        <p:spPr>
          <a:xfrm>
            <a:off x="0" y="0"/>
            <a:ext cx="2057414"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65" name="Shape 265"/>
        <p:cNvGrpSpPr/>
        <p:nvPr/>
      </p:nvGrpSpPr>
      <p:grpSpPr>
        <a:xfrm>
          <a:off x="0" y="0"/>
          <a:ext cx="0" cy="0"/>
          <a:chOff x="0" y="0"/>
          <a:chExt cx="0" cy="0"/>
        </a:xfrm>
      </p:grpSpPr>
      <p:sp>
        <p:nvSpPr>
          <p:cNvPr id="266" name="Google Shape;266;p54"/>
          <p:cNvSpPr txBox="1"/>
          <p:nvPr/>
        </p:nvSpPr>
        <p:spPr>
          <a:xfrm>
            <a:off x="237075" y="289625"/>
            <a:ext cx="5110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2B3E4"/>
                </a:solidFill>
                <a:latin typeface="Open Sans"/>
                <a:ea typeface="Open Sans"/>
                <a:cs typeface="Open Sans"/>
                <a:sym typeface="Open Sans"/>
              </a:rPr>
              <a:t>Accessing your Classroom</a:t>
            </a:r>
            <a:endParaRPr sz="1800">
              <a:solidFill>
                <a:srgbClr val="FFFFFF"/>
              </a:solidFill>
              <a:latin typeface="Open Sans"/>
              <a:ea typeface="Open Sans"/>
              <a:cs typeface="Open Sans"/>
              <a:sym typeface="Open Sans"/>
            </a:endParaRPr>
          </a:p>
        </p:txBody>
      </p:sp>
      <p:sp>
        <p:nvSpPr>
          <p:cNvPr id="267" name="Google Shape;267;p54"/>
          <p:cNvSpPr txBox="1"/>
          <p:nvPr/>
        </p:nvSpPr>
        <p:spPr>
          <a:xfrm>
            <a:off x="387600" y="908375"/>
            <a:ext cx="8368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Go to your classroom using this link: </a:t>
            </a:r>
            <a:r>
              <a:rPr lang="en" sz="1800" u="sng">
                <a:solidFill>
                  <a:srgbClr val="02B3E4"/>
                </a:solidFill>
                <a:hlinkClick r:id="rId3"/>
              </a:rPr>
              <a:t>https://classroom.udacity.com/me</a:t>
            </a:r>
            <a:r>
              <a:rPr lang="en" sz="1800">
                <a:solidFill>
                  <a:srgbClr val="02B3E4"/>
                </a:solidFill>
              </a:rPr>
              <a:t> </a:t>
            </a:r>
            <a:r>
              <a:rPr lang="en" sz="1800"/>
              <a:t>and find the Bertelsmann Tech Scholarship Challenge course card</a:t>
            </a:r>
            <a:endParaRPr sz="1800"/>
          </a:p>
        </p:txBody>
      </p:sp>
      <p:pic>
        <p:nvPicPr>
          <p:cNvPr id="268" name="Google Shape;268;p54"/>
          <p:cNvPicPr preferRelativeResize="0"/>
          <p:nvPr/>
        </p:nvPicPr>
        <p:blipFill>
          <a:blip r:embed="rId4">
            <a:alphaModFix/>
          </a:blip>
          <a:stretch>
            <a:fillRect/>
          </a:stretch>
        </p:blipFill>
        <p:spPr>
          <a:xfrm>
            <a:off x="621175" y="1701500"/>
            <a:ext cx="7764677" cy="3367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72" name="Shape 272"/>
        <p:cNvGrpSpPr/>
        <p:nvPr/>
      </p:nvGrpSpPr>
      <p:grpSpPr>
        <a:xfrm>
          <a:off x="0" y="0"/>
          <a:ext cx="0" cy="0"/>
          <a:chOff x="0" y="0"/>
          <a:chExt cx="0" cy="0"/>
        </a:xfrm>
      </p:grpSpPr>
      <p:sp>
        <p:nvSpPr>
          <p:cNvPr id="273" name="Google Shape;273;p55"/>
          <p:cNvSpPr txBox="1"/>
          <p:nvPr/>
        </p:nvSpPr>
        <p:spPr>
          <a:xfrm>
            <a:off x="387600" y="242600"/>
            <a:ext cx="83688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After clicking your course card, click “Core </a:t>
            </a:r>
            <a:r>
              <a:rPr lang="en" sz="1800"/>
              <a:t>Curriculum”</a:t>
            </a:r>
            <a:r>
              <a:rPr lang="en" sz="1800"/>
              <a:t> to reach your coursework and begin your journey with the first lesson.</a:t>
            </a:r>
            <a:endParaRPr sz="1800"/>
          </a:p>
        </p:txBody>
      </p:sp>
      <p:pic>
        <p:nvPicPr>
          <p:cNvPr id="274" name="Google Shape;274;p55"/>
          <p:cNvPicPr preferRelativeResize="0"/>
          <p:nvPr/>
        </p:nvPicPr>
        <p:blipFill>
          <a:blip r:embed="rId3">
            <a:alphaModFix/>
          </a:blip>
          <a:stretch>
            <a:fillRect/>
          </a:stretch>
        </p:blipFill>
        <p:spPr>
          <a:xfrm>
            <a:off x="0" y="1007425"/>
            <a:ext cx="9144002" cy="4074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